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5"/>
  </p:notesMasterIdLst>
  <p:handoutMasterIdLst>
    <p:handoutMasterId r:id="rId26"/>
  </p:handoutMasterIdLst>
  <p:sldIdLst>
    <p:sldId id="257" r:id="rId2"/>
    <p:sldId id="262" r:id="rId3"/>
    <p:sldId id="260" r:id="rId4"/>
    <p:sldId id="265" r:id="rId5"/>
    <p:sldId id="266" r:id="rId6"/>
    <p:sldId id="270" r:id="rId7"/>
    <p:sldId id="267" r:id="rId8"/>
    <p:sldId id="268" r:id="rId9"/>
    <p:sldId id="269" r:id="rId10"/>
    <p:sldId id="261" r:id="rId11"/>
    <p:sldId id="263" r:id="rId12"/>
    <p:sldId id="264" r:id="rId13"/>
    <p:sldId id="271" r:id="rId14"/>
    <p:sldId id="273" r:id="rId15"/>
    <p:sldId id="272" r:id="rId16"/>
    <p:sldId id="274" r:id="rId17"/>
    <p:sldId id="275" r:id="rId18"/>
    <p:sldId id="276" r:id="rId19"/>
    <p:sldId id="277" r:id="rId20"/>
    <p:sldId id="278" r:id="rId21"/>
    <p:sldId id="279" r:id="rId22"/>
    <p:sldId id="280" r:id="rId23"/>
    <p:sldId id="281" r:id="rId2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A8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391" autoAdjust="0"/>
  </p:normalViewPr>
  <p:slideViewPr>
    <p:cSldViewPr snapToGrid="0">
      <p:cViewPr varScale="1">
        <p:scale>
          <a:sx n="78" d="100"/>
          <a:sy n="78" d="100"/>
        </p:scale>
        <p:origin x="-62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961038-E69E-4522-97BB-EB99858856DE}" type="datetime1">
              <a:rPr lang="el-GR" smtClean="0"/>
              <a:pPr rtl="0"/>
              <a:t>8/11/2025</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pPr rtl="0"/>
              <a:t>‹#›</a:t>
            </a:fld>
            <a:endParaRPr lang="en-US"/>
          </a:p>
        </p:txBody>
      </p:sp>
    </p:spTree>
    <p:extLst>
      <p:ext uri="{BB962C8B-B14F-4D97-AF65-F5344CB8AC3E}">
        <p14:creationId xmlns:p14="http://schemas.microsoft.com/office/powerpoint/2010/main" xmlns=""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7126FDC-224F-40D9-BC14-B335420DDF09}" type="datetime1">
              <a:rPr lang="el-GR" smtClean="0"/>
              <a:pPr rtl="0"/>
              <a:t>8/11/2025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pPr rtl="0"/>
              <a:t>‹#›</a:t>
            </a:fld>
            <a:endParaRPr lang="en-US"/>
          </a:p>
        </p:txBody>
      </p:sp>
    </p:spTree>
    <p:extLst>
      <p:ext uri="{BB962C8B-B14F-4D97-AF65-F5344CB8AC3E}">
        <p14:creationId xmlns:p14="http://schemas.microsoft.com/office/powerpoint/2010/main" xmlns=""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ημερομηνίας 3"/>
          <p:cNvSpPr>
            <a:spLocks noGrp="1"/>
          </p:cNvSpPr>
          <p:nvPr>
            <p:ph type="dt" idx="1"/>
          </p:nvPr>
        </p:nvSpPr>
        <p:spPr/>
        <p:txBody>
          <a:bodyPr/>
          <a:lstStyle/>
          <a:p>
            <a:pPr rtl="0"/>
            <a:fld id="{27126FDC-224F-40D9-BC14-B335420DDF09}" type="datetime1">
              <a:rPr lang="el-GR" smtClean="0"/>
              <a:pPr rtl="0"/>
              <a:t>8/11/2025</a:t>
            </a:fld>
            <a:endParaRPr lang="en-US"/>
          </a:p>
        </p:txBody>
      </p:sp>
      <p:sp>
        <p:nvSpPr>
          <p:cNvPr id="5" name="Θέση αριθμού διαφάνειας 4"/>
          <p:cNvSpPr>
            <a:spLocks noGrp="1"/>
          </p:cNvSpPr>
          <p:nvPr>
            <p:ph type="sldNum" sz="quarter" idx="5"/>
          </p:nvPr>
        </p:nvSpPr>
        <p:spPr/>
        <p:txBody>
          <a:bodyPr/>
          <a:lstStyle/>
          <a:p>
            <a:pPr rtl="0"/>
            <a:fld id="{9C2B151B-D7D1-48E5-8230-5AADBC794F88}" type="slidenum">
              <a:rPr lang="en-US" smtClean="0"/>
              <a:pPr rtl="0"/>
              <a:t>1</a:t>
            </a:fld>
            <a:endParaRPr lang="en-US"/>
          </a:p>
        </p:txBody>
      </p:sp>
    </p:spTree>
    <p:extLst>
      <p:ext uri="{BB962C8B-B14F-4D97-AF65-F5344CB8AC3E}">
        <p14:creationId xmlns:p14="http://schemas.microsoft.com/office/powerpoint/2010/main" xmlns="" val="215476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ημερομηνίας 3"/>
          <p:cNvSpPr>
            <a:spLocks noGrp="1"/>
          </p:cNvSpPr>
          <p:nvPr>
            <p:ph type="dt" idx="1"/>
          </p:nvPr>
        </p:nvSpPr>
        <p:spPr/>
        <p:txBody>
          <a:bodyPr/>
          <a:lstStyle/>
          <a:p>
            <a:pPr rtl="0"/>
            <a:fld id="{27126FDC-224F-40D9-BC14-B335420DDF09}" type="datetime1">
              <a:rPr lang="el-GR" smtClean="0"/>
              <a:pPr rtl="0"/>
              <a:t>8/11/2025</a:t>
            </a:fld>
            <a:endParaRPr lang="en-US"/>
          </a:p>
        </p:txBody>
      </p:sp>
      <p:sp>
        <p:nvSpPr>
          <p:cNvPr id="5" name="Θέση αριθμού διαφάνειας 4"/>
          <p:cNvSpPr>
            <a:spLocks noGrp="1"/>
          </p:cNvSpPr>
          <p:nvPr>
            <p:ph type="sldNum" sz="quarter" idx="5"/>
          </p:nvPr>
        </p:nvSpPr>
        <p:spPr/>
        <p:txBody>
          <a:bodyPr/>
          <a:lstStyle/>
          <a:p>
            <a:pPr rtl="0"/>
            <a:fld id="{9C2B151B-D7D1-48E5-8230-5AADBC794F88}" type="slidenum">
              <a:rPr lang="en-US" smtClean="0"/>
              <a:pPr rtl="0"/>
              <a:t>19</a:t>
            </a:fld>
            <a:endParaRPr lang="en-US"/>
          </a:p>
        </p:txBody>
      </p:sp>
    </p:spTree>
    <p:extLst>
      <p:ext uri="{BB962C8B-B14F-4D97-AF65-F5344CB8AC3E}">
        <p14:creationId xmlns:p14="http://schemas.microsoft.com/office/powerpoint/2010/main" xmlns="" val="422406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l-GR"/>
              <a:t>Κάντε κλικ για να επεξεργαστείτε τον υπότιτλο του υποδείγματος</a:t>
            </a:r>
            <a:endParaRPr lang="en-US" dirty="0"/>
          </a:p>
        </p:txBody>
      </p:sp>
      <p:cxnSp>
        <p:nvCxnSpPr>
          <p:cNvPr id="9" name="Ευθεία γραμμή σύνδεσης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Θέση ημερομηνίας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rtlCol="0"/>
          <a:lstStyle/>
          <a:p>
            <a:pPr rtl="0"/>
            <a:fld id="{A1D63439-1CC6-4094-85D0-A1C74227DFA2}" type="datetime1">
              <a:rPr lang="el-GR" smtClean="0"/>
              <a:pPr rtl="0"/>
              <a:t>8/11/2025</a:t>
            </a:fld>
            <a:endParaRPr lang="en-US" dirty="0"/>
          </a:p>
        </p:txBody>
      </p:sp>
      <p:sp>
        <p:nvSpPr>
          <p:cNvPr id="5" name="Θέση υποσέλιδου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rtlCol="0"/>
          <a:lstStyle/>
          <a:p>
            <a:pPr rtl="0"/>
            <a:endParaRPr lang="en-US" dirty="0"/>
          </a:p>
        </p:txBody>
      </p:sp>
      <p:sp>
        <p:nvSpPr>
          <p:cNvPr id="6" name="Θέση αριθμού διαφάνειας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rtlCol="0"/>
          <a:lstStyle/>
          <a:p>
            <a:pPr rtl="0"/>
            <a:fld id="{B86170DA-EBCE-4415-B782-844B757DAABC}" type="datetime1">
              <a:rPr lang="el-GR" smtClean="0"/>
              <a:pPr rtl="0"/>
              <a:t>8/11/2025</a:t>
            </a:fld>
            <a:endParaRPr lang="en-US" dirty="0"/>
          </a:p>
        </p:txBody>
      </p:sp>
      <p:sp>
        <p:nvSpPr>
          <p:cNvPr id="8" name="Θέση υποσέλιδου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Κατακόρυφος τίτλος 1"/>
          <p:cNvSpPr>
            <a:spLocks noGrp="1"/>
          </p:cNvSpPr>
          <p:nvPr>
            <p:ph type="title" orient="vert"/>
          </p:nvPr>
        </p:nvSpPr>
        <p:spPr>
          <a:xfrm>
            <a:off x="8724900" y="412302"/>
            <a:ext cx="2628900" cy="5759898"/>
          </a:xfrm>
        </p:spPr>
        <p:txBody>
          <a:bodyPr vert="eaVert"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412302"/>
            <a:ext cx="7734300" cy="5759898"/>
          </a:xfrm>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rtlCol="0"/>
          <a:lstStyle/>
          <a:p>
            <a:pPr rtl="0"/>
            <a:fld id="{80AA9FC3-E810-4E41-B008-8F840F53EEA3}" type="datetime1">
              <a:rPr lang="el-GR" smtClean="0"/>
              <a:pPr rtl="0"/>
              <a:t>8/11/2025</a:t>
            </a:fld>
            <a:endParaRPr lang="en-US" dirty="0"/>
          </a:p>
        </p:txBody>
      </p:sp>
      <p:sp>
        <p:nvSpPr>
          <p:cNvPr id="8" name="Θέση υποσέλιδου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rtlCol="0"/>
          <a:lstStyle/>
          <a:p>
            <a:pPr rtl="0"/>
            <a:fld id="{2D245FF9-7D03-49CA-B48F-5C3E6E4538BB}" type="datetime1">
              <a:rPr lang="el-GR" smtClean="0"/>
              <a:pPr rtl="0"/>
              <a:t>8/11/2025</a:t>
            </a:fld>
            <a:endParaRPr lang="en-US" dirty="0"/>
          </a:p>
        </p:txBody>
      </p:sp>
      <p:sp>
        <p:nvSpPr>
          <p:cNvPr id="8" name="Θέση υποσέλιδου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cxnSp>
        <p:nvCxnSpPr>
          <p:cNvPr id="9" name="Ευθεία γραμμή σύνδεσης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Θέση ημερομηνίας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rtlCol="0"/>
          <a:lstStyle/>
          <a:p>
            <a:pPr rtl="0"/>
            <a:fld id="{9A35135B-71ED-4DAD-A0D4-F956DC504FD7}" type="datetime1">
              <a:rPr lang="el-GR" smtClean="0"/>
              <a:pPr rtl="0"/>
              <a:t>8/11/2025</a:t>
            </a:fld>
            <a:endParaRPr lang="en-US" dirty="0"/>
          </a:p>
        </p:txBody>
      </p:sp>
      <p:sp>
        <p:nvSpPr>
          <p:cNvPr id="8" name="Θέση υποσέλιδου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ομένων">
    <p:spTree>
      <p:nvGrpSpPr>
        <p:cNvPr id="1" name=""/>
        <p:cNvGrpSpPr/>
        <p:nvPr/>
      </p:nvGrpSpPr>
      <p:grpSpPr>
        <a:xfrm>
          <a:off x="0" y="0"/>
          <a:ext cx="0" cy="0"/>
          <a:chOff x="0" y="0"/>
          <a:chExt cx="0" cy="0"/>
        </a:xfrm>
      </p:grpSpPr>
      <p:sp>
        <p:nvSpPr>
          <p:cNvPr id="8" name="Τίτλος 7"/>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97280" y="2120900"/>
            <a:ext cx="4639736" cy="3748193"/>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515944" y="2120900"/>
            <a:ext cx="4639736" cy="374819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rtlCol="0"/>
          <a:lstStyle/>
          <a:p>
            <a:pPr rtl="0"/>
            <a:fld id="{CEA4A3C6-2769-4B8E-B4CD-8638D980537F}" type="datetime1">
              <a:rPr lang="el-GR" smtClean="0"/>
              <a:pPr rtl="0"/>
              <a:t>8/11/2025</a:t>
            </a:fld>
            <a:endParaRPr lang="en-US" dirty="0"/>
          </a:p>
        </p:txBody>
      </p:sp>
      <p:sp>
        <p:nvSpPr>
          <p:cNvPr id="9" name="Θέση υποσέλιδου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97280" y="2958274"/>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515944" y="2958273"/>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rtlCol="0"/>
          <a:lstStyle/>
          <a:p>
            <a:pPr rtl="0"/>
            <a:fld id="{D11AFD62-81D8-460C-9A40-4B19744AFB4A}" type="datetime1">
              <a:rPr lang="el-GR" smtClean="0"/>
              <a:pPr rtl="0"/>
              <a:t>8/11/2025</a:t>
            </a:fld>
            <a:endParaRPr lang="en-US" dirty="0"/>
          </a:p>
        </p:txBody>
      </p:sp>
      <p:sp>
        <p:nvSpPr>
          <p:cNvPr id="11" name="Θέση υποσέλιδου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rtlCol="0"/>
          <a:lstStyle/>
          <a:p>
            <a:pPr rtl="0"/>
            <a:endParaRPr lang="en-US" dirty="0"/>
          </a:p>
        </p:txBody>
      </p:sp>
      <p:sp>
        <p:nvSpPr>
          <p:cNvPr id="12" name="Θέση αριθμού διαφάνειας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6" name="Θέση ημερομηνίας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rtlCol="0"/>
          <a:lstStyle/>
          <a:p>
            <a:pPr rtl="0"/>
            <a:fld id="{32F9DDFC-3711-4385-89BD-93ACC588C7FA}" type="datetime1">
              <a:rPr lang="el-GR" smtClean="0"/>
              <a:pPr rtl="0"/>
              <a:t>8/11/2025</a:t>
            </a:fld>
            <a:endParaRPr lang="en-US" dirty="0"/>
          </a:p>
        </p:txBody>
      </p:sp>
      <p:sp>
        <p:nvSpPr>
          <p:cNvPr id="7" name="Θέση υποσέλιδου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rtlCol="0"/>
          <a:lstStyle/>
          <a:p>
            <a:pPr rtl="0"/>
            <a:endParaRPr lang="en-US" dirty="0"/>
          </a:p>
        </p:txBody>
      </p:sp>
      <p:sp>
        <p:nvSpPr>
          <p:cNvPr id="8" name="Θέση αριθμού διαφάνειας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Θέση ημερομηνίας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rtlCol="0"/>
          <a:lstStyle/>
          <a:p>
            <a:pPr rtl="0"/>
            <a:fld id="{80B6C2DE-AD7D-4301-AF66-F299BAC0F051}" type="datetime1">
              <a:rPr lang="el-GR" smtClean="0"/>
              <a:pPr rtl="0"/>
              <a:t>8/11/2025</a:t>
            </a:fld>
            <a:endParaRPr lang="en-US" dirty="0"/>
          </a:p>
        </p:txBody>
      </p:sp>
      <p:sp>
        <p:nvSpPr>
          <p:cNvPr id="3" name="Θέση υποσέλιδου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rtlCol="0"/>
          <a:lstStyle/>
          <a:p>
            <a:pPr rtl="0"/>
            <a:endParaRPr lang="en-US" dirty="0"/>
          </a:p>
        </p:txBody>
      </p:sp>
      <p:sp>
        <p:nvSpPr>
          <p:cNvPr id="4" name="Θέση αριθμού διαφάνειας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p:cNvSpPr>
            <a:spLocks noGrp="1"/>
          </p:cNvSpPr>
          <p:nvPr>
            <p:ph type="title" hasCustomPrompt="1"/>
          </p:nvPr>
        </p:nvSpPr>
        <p:spPr>
          <a:xfrm>
            <a:off x="643466" y="786383"/>
            <a:ext cx="3517567" cy="2093975"/>
          </a:xfrm>
        </p:spPr>
        <p:txBody>
          <a:bodyPr rtlCol="0" anchor="b">
            <a:noAutofit/>
          </a:bodyPr>
          <a:lstStyle>
            <a:lvl1pPr>
              <a:lnSpc>
                <a:spcPct val="90000"/>
              </a:lnSpc>
              <a:defRPr sz="3200" b="0">
                <a:solidFill>
                  <a:srgbClr val="FFFFFF"/>
                </a:solidFill>
              </a:defRPr>
            </a:lvl1pPr>
          </a:lstStyle>
          <a:p>
            <a:pPr rtl="0"/>
            <a:r>
              <a:rPr lang="el" dirty="0"/>
              <a:t>Κάντε κλικ για να</a:t>
            </a:r>
            <a:r>
              <a:rPr lang="en-US" dirty="0"/>
              <a:t> </a:t>
            </a:r>
            <a:r>
              <a:rPr lang="el" dirty="0"/>
              <a:t>επεξεργαστείτε το</a:t>
            </a:r>
            <a:r>
              <a:rPr lang="en-US" dirty="0"/>
              <a:t> </a:t>
            </a:r>
            <a:r>
              <a:rPr lang="el" dirty="0"/>
              <a:t>Στυλ κύριου τίτλου</a:t>
            </a:r>
            <a:endParaRPr lang="en-US" dirty="0"/>
          </a:p>
        </p:txBody>
      </p:sp>
      <p:sp>
        <p:nvSpPr>
          <p:cNvPr id="3" name="Θέση περιεχομένου 2"/>
          <p:cNvSpPr>
            <a:spLocks noGrp="1"/>
          </p:cNvSpPr>
          <p:nvPr>
            <p:ph idx="1"/>
          </p:nvPr>
        </p:nvSpPr>
        <p:spPr>
          <a:xfrm>
            <a:off x="5458984" y="812799"/>
            <a:ext cx="5928344" cy="5294757"/>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a:xfrm>
            <a:off x="643464" y="6446520"/>
            <a:ext cx="3517568" cy="365125"/>
          </a:xfrm>
        </p:spPr>
        <p:txBody>
          <a:bodyPr rtlCol="0"/>
          <a:lstStyle>
            <a:lvl1pPr algn="l">
              <a:defRPr/>
            </a:lvl1pPr>
          </a:lstStyle>
          <a:p>
            <a:pPr rtl="0"/>
            <a:fld id="{9934E474-51DB-4149-80D1-F3A9A7563EB9}" type="datetime1">
              <a:rPr lang="el-GR" smtClean="0"/>
              <a:pPr rtl="0"/>
              <a:t>8/11/2025</a:t>
            </a:fld>
            <a:endParaRPr lang="en-US" dirty="0"/>
          </a:p>
        </p:txBody>
      </p:sp>
      <p:sp>
        <p:nvSpPr>
          <p:cNvPr id="6" name="Θέση υποσέλιδου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Θέση αριθμού διαφάνειας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εικόνας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n-US" dirty="0"/>
          </a:p>
        </p:txBody>
      </p:sp>
      <p:sp>
        <p:nvSpPr>
          <p:cNvPr id="2" name="Τίτλος 1"/>
          <p:cNvSpPr>
            <a:spLocks noGrp="1"/>
          </p:cNvSpPr>
          <p:nvPr>
            <p:ph type="title"/>
          </p:nvPr>
        </p:nvSpPr>
        <p:spPr>
          <a:xfrm>
            <a:off x="1097279" y="4799362"/>
            <a:ext cx="10113645" cy="743682"/>
          </a:xfrm>
        </p:spPr>
        <p:txBody>
          <a:bodyPr tIns="0" bIns="0" rtlCol="0" anchor="b">
            <a:noAutofit/>
          </a:bodyPr>
          <a:lstStyle>
            <a:lvl1pPr>
              <a:defRPr sz="3100" b="0">
                <a:solidFill>
                  <a:srgbClr val="FFFFFF"/>
                </a:solidFill>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pPr rtl="0"/>
            <a:fld id="{35900B07-A939-46A1-95E3-F4BF6E48AFB2}" type="datetime1">
              <a:rPr lang="el-GR" smtClean="0"/>
              <a:pPr rtl="0"/>
              <a:t>8/11/2025</a:t>
            </a:fld>
            <a:endParaRPr lang="en-US" dirty="0"/>
          </a:p>
        </p:txBody>
      </p:sp>
      <p:sp>
        <p:nvSpPr>
          <p:cNvPr id="6" name="Θέση υποσέλιδου 5"/>
          <p:cNvSpPr>
            <a:spLocks noGrp="1"/>
          </p:cNvSpPr>
          <p:nvPr>
            <p:ph type="ftr" sz="quarter" idx="11"/>
          </p:nvPr>
        </p:nvSpPr>
        <p:spPr>
          <a:xfrm>
            <a:off x="1097279" y="6446838"/>
            <a:ext cx="6818262" cy="365125"/>
          </a:xfrm>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Θέση τίτλου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86D902E8-EFEB-49E0-A81E-5B9E8C2EA99F}" type="datetime1">
              <a:rPr lang="el-GR" smtClean="0"/>
              <a:pPr rtl="0"/>
              <a:t>8/11/2025</a:t>
            </a:fld>
            <a:endParaRPr lang="en-US" dirty="0"/>
          </a:p>
        </p:txBody>
      </p:sp>
      <p:sp>
        <p:nvSpPr>
          <p:cNvPr id="5" name="Θέση υποσέλιδου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Θέση αριθμού διαφάνειας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pPr rtl="0"/>
              <a:t>‹#›</a:t>
            </a:fld>
            <a:endParaRPr lang="en-US" dirty="0"/>
          </a:p>
        </p:txBody>
      </p:sp>
      <p:cxnSp>
        <p:nvCxnSpPr>
          <p:cNvPr id="10" name="Ευθεία γραμμή σύνδεσης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FD68DA-43BA-4508-8DE2-BA9BB7B2FA5B}"/>
              </a:ext>
            </a:extLst>
          </p:cNvPr>
          <p:cNvSpPr>
            <a:spLocks noGrp="1"/>
          </p:cNvSpPr>
          <p:nvPr>
            <p:ph type="title"/>
          </p:nvPr>
        </p:nvSpPr>
        <p:spPr>
          <a:xfrm>
            <a:off x="643466" y="225778"/>
            <a:ext cx="3755814" cy="4176889"/>
          </a:xfrm>
        </p:spPr>
        <p:txBody>
          <a:bodyPr rtlCol="0" anchor="b">
            <a:noAutofit/>
          </a:bodyPr>
          <a:lstStyle/>
          <a:p>
            <a:pPr rtl="0">
              <a:spcAft>
                <a:spcPts val="600"/>
              </a:spcAft>
            </a:pPr>
            <a:r>
              <a:rPr lang="el-GR" dirty="0">
                <a:latin typeface="+mn-lt"/>
              </a:rPr>
              <a:t>Επαγγελματική Εξουθένωση: </a:t>
            </a:r>
            <a:br>
              <a:rPr lang="el-GR" dirty="0">
                <a:latin typeface="+mn-lt"/>
              </a:rPr>
            </a:br>
            <a:r>
              <a:rPr lang="el-GR" dirty="0">
                <a:latin typeface="+mn-lt"/>
              </a:rPr>
              <a:t>Ατομικό ή συλλογικό ζήτημα;</a:t>
            </a:r>
            <a:br>
              <a:rPr lang="el-GR" dirty="0">
                <a:latin typeface="+mn-lt"/>
              </a:rPr>
            </a:br>
            <a:r>
              <a:rPr lang="el-GR" dirty="0">
                <a:latin typeface="+mn-lt"/>
              </a:rPr>
              <a:t/>
            </a:r>
            <a:br>
              <a:rPr lang="el-GR" dirty="0">
                <a:latin typeface="+mn-lt"/>
              </a:rPr>
            </a:br>
            <a:r>
              <a:rPr lang="el-GR" dirty="0">
                <a:latin typeface="+mn-lt"/>
              </a:rPr>
              <a:t>Κοινότητα Ανθεκτικότητα και Δίκτυα Υποστήριξης</a:t>
            </a:r>
            <a:endParaRPr lang="el" dirty="0">
              <a:latin typeface="+mn-lt"/>
            </a:endParaRPr>
          </a:p>
        </p:txBody>
      </p:sp>
      <p:pic>
        <p:nvPicPr>
          <p:cNvPr id="2050" name="Picture 2" descr="Using art to understand physician burnout: Loyola University Chicago">
            <a:extLst>
              <a:ext uri="{FF2B5EF4-FFF2-40B4-BE49-F238E27FC236}">
                <a16:creationId xmlns:a16="http://schemas.microsoft.com/office/drawing/2014/main" xmlns="" id="{D54795E5-E1C1-DEBB-89F7-7F4CC58ED55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788" r="25510" b="-1"/>
          <a:stretch>
            <a:fillRect/>
          </a:stretch>
        </p:blipFill>
        <p:spPr bwMode="auto">
          <a:xfrm>
            <a:off x="5418344" y="701039"/>
            <a:ext cx="5928344" cy="5294757"/>
          </a:xfrm>
          <a:prstGeom prst="rect">
            <a:avLst/>
          </a:prstGeom>
          <a:solidFill>
            <a:srgbClr val="FFFFFF"/>
          </a:solidFill>
        </p:spPr>
      </p:pic>
      <p:sp>
        <p:nvSpPr>
          <p:cNvPr id="3" name="Υπότιτλος 2">
            <a:extLst>
              <a:ext uri="{FF2B5EF4-FFF2-40B4-BE49-F238E27FC236}">
                <a16:creationId xmlns:a16="http://schemas.microsoft.com/office/drawing/2014/main" xmlns="" id="{A8E9CFF2-3777-4FF4-A759-8491175B0B7C}"/>
              </a:ext>
            </a:extLst>
          </p:cNvPr>
          <p:cNvSpPr>
            <a:spLocks noGrp="1"/>
          </p:cNvSpPr>
          <p:nvPr>
            <p:ph type="body" sz="half" idx="2"/>
          </p:nvPr>
        </p:nvSpPr>
        <p:spPr>
          <a:xfrm>
            <a:off x="643465" y="5441244"/>
            <a:ext cx="3517567" cy="959556"/>
          </a:xfrm>
        </p:spPr>
        <p:txBody>
          <a:bodyPr rtlCol="0">
            <a:noAutofit/>
          </a:bodyPr>
          <a:lstStyle/>
          <a:p>
            <a:pPr rtl="0"/>
            <a:r>
              <a:rPr lang="el-GR" sz="2400" dirty="0"/>
              <a:t>ΑΜΑΛΙΑ ΓΚΩΡΟΥ</a:t>
            </a:r>
            <a:br>
              <a:rPr lang="el-GR" sz="2400" dirty="0"/>
            </a:br>
            <a:r>
              <a:rPr lang="el-GR" sz="2400" dirty="0"/>
              <a:t>ΚΟΙΝΩΝΙΚΗ ΛΕΙΤΟΥΡΓΟΣ</a:t>
            </a:r>
            <a:endParaRPr lang="el" sz="2400" dirty="0"/>
          </a:p>
        </p:txBody>
      </p:sp>
      <p:sp>
        <p:nvSpPr>
          <p:cNvPr id="9" name="Date Placeholder 4">
            <a:extLst>
              <a:ext uri="{FF2B5EF4-FFF2-40B4-BE49-F238E27FC236}">
                <a16:creationId xmlns:a16="http://schemas.microsoft.com/office/drawing/2014/main" xmlns="" id="{9C9EBAA8-F5E5-BC09-72BE-F9426B537159}"/>
              </a:ext>
            </a:extLst>
          </p:cNvPr>
          <p:cNvSpPr>
            <a:spLocks noGrp="1"/>
          </p:cNvSpPr>
          <p:nvPr>
            <p:ph type="dt" sz="half" idx="10"/>
          </p:nvPr>
        </p:nvSpPr>
        <p:spPr>
          <a:xfrm>
            <a:off x="643464" y="6446520"/>
            <a:ext cx="3517568" cy="365125"/>
          </a:xfrm>
        </p:spPr>
        <p:txBody>
          <a:bodyPr anchor="ctr">
            <a:normAutofit/>
          </a:bodyPr>
          <a:lstStyle/>
          <a:p>
            <a:pPr rtl="0">
              <a:spcAft>
                <a:spcPts val="600"/>
              </a:spcAft>
            </a:pPr>
            <a:r>
              <a:rPr lang="el-GR" sz="1200" dirty="0"/>
              <a:t>08/11/2025,  ΚΕΡΚΥΡΑ</a:t>
            </a:r>
            <a:endParaRPr lang="en-US" sz="1200" dirty="0"/>
          </a:p>
        </p:txBody>
      </p:sp>
      <p:sp>
        <p:nvSpPr>
          <p:cNvPr id="5" name="TextBox 4">
            <a:extLst>
              <a:ext uri="{FF2B5EF4-FFF2-40B4-BE49-F238E27FC236}">
                <a16:creationId xmlns:a16="http://schemas.microsoft.com/office/drawing/2014/main" xmlns="" id="{67E50166-DBCB-0825-0F22-2B7A433849C0}"/>
              </a:ext>
            </a:extLst>
          </p:cNvPr>
          <p:cNvSpPr txBox="1"/>
          <p:nvPr/>
        </p:nvSpPr>
        <p:spPr>
          <a:xfrm>
            <a:off x="5418344" y="6051676"/>
            <a:ext cx="5928344" cy="646331"/>
          </a:xfrm>
          <a:prstGeom prst="rect">
            <a:avLst/>
          </a:prstGeom>
          <a:noFill/>
        </p:spPr>
        <p:txBody>
          <a:bodyPr wrap="square">
            <a:spAutoFit/>
          </a:bodyPr>
          <a:lstStyle/>
          <a:p>
            <a:r>
              <a:rPr lang="en-US" b="0" i="0" dirty="0">
                <a:solidFill>
                  <a:srgbClr val="2C2C2C"/>
                </a:solidFill>
                <a:effectLst/>
              </a:rPr>
              <a:t>Cheyanne Silver</a:t>
            </a:r>
            <a:r>
              <a:rPr lang="el-GR" b="0" i="0" dirty="0">
                <a:solidFill>
                  <a:srgbClr val="2C2C2C"/>
                </a:solidFill>
                <a:effectLst/>
              </a:rPr>
              <a:t>, πίνακας</a:t>
            </a:r>
            <a:r>
              <a:rPr lang="en-US" dirty="0">
                <a:solidFill>
                  <a:srgbClr val="2C2C2C"/>
                </a:solidFill>
              </a:rPr>
              <a:t> </a:t>
            </a:r>
            <a:r>
              <a:rPr lang="en-US" b="1" i="0" dirty="0">
                <a:solidFill>
                  <a:srgbClr val="2C2C2C"/>
                </a:solidFill>
                <a:effectLst/>
              </a:rPr>
              <a:t>"Warm Blood“</a:t>
            </a:r>
            <a:r>
              <a:rPr lang="el-GR" b="1" dirty="0">
                <a:solidFill>
                  <a:srgbClr val="2C2C2C"/>
                </a:solidFill>
              </a:rPr>
              <a:t>/ </a:t>
            </a:r>
            <a:r>
              <a:rPr lang="el-GR" b="1" i="0" dirty="0">
                <a:solidFill>
                  <a:srgbClr val="2C2C2C"/>
                </a:solidFill>
                <a:effectLst/>
              </a:rPr>
              <a:t>«</a:t>
            </a:r>
            <a:r>
              <a:rPr lang="el-GR" b="1" dirty="0">
                <a:solidFill>
                  <a:srgbClr val="2C2C2C"/>
                </a:solidFill>
              </a:rPr>
              <a:t>Ζεστό αίμα», </a:t>
            </a:r>
            <a:r>
              <a:rPr lang="da-DK" dirty="0"/>
              <a:t>Loyola University Chicago</a:t>
            </a:r>
            <a:endParaRPr lang="el-GR" dirty="0"/>
          </a:p>
        </p:txBody>
      </p:sp>
    </p:spTree>
    <p:extLst>
      <p:ext uri="{BB962C8B-B14F-4D97-AF65-F5344CB8AC3E}">
        <p14:creationId xmlns:p14="http://schemas.microsoft.com/office/powerpoint/2010/main" xmlns=""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3826AFA9-E0D5-0A95-4B5E-ABC84A81D4BE}"/>
              </a:ext>
            </a:extLst>
          </p:cNvPr>
          <p:cNvSpPr>
            <a:spLocks noGrp="1"/>
          </p:cNvSpPr>
          <p:nvPr>
            <p:ph type="title"/>
          </p:nvPr>
        </p:nvSpPr>
        <p:spPr>
          <a:xfrm>
            <a:off x="586596" y="286603"/>
            <a:ext cx="10569084" cy="1450757"/>
          </a:xfrm>
        </p:spPr>
        <p:txBody>
          <a:bodyPr anchor="b">
            <a:normAutofit/>
          </a:bodyPr>
          <a:lstStyle/>
          <a:p>
            <a:r>
              <a:rPr lang="el-GR" sz="4400" dirty="0">
                <a:latin typeface="+mn-lt"/>
              </a:rPr>
              <a:t>Σημερινή Εποχή – Περιβάλλον</a:t>
            </a:r>
            <a:r>
              <a:rPr lang="en-US" sz="4400" dirty="0">
                <a:latin typeface="+mn-lt"/>
              </a:rPr>
              <a:t> </a:t>
            </a:r>
            <a:r>
              <a:rPr lang="el-GR" sz="4400" dirty="0">
                <a:latin typeface="+mn-lt"/>
              </a:rPr>
              <a:t>Εργασίας</a:t>
            </a:r>
            <a:endParaRPr lang="en-US" sz="4400" dirty="0">
              <a:latin typeface="+mn-lt"/>
            </a:endParaRPr>
          </a:p>
        </p:txBody>
      </p:sp>
      <p:pic>
        <p:nvPicPr>
          <p:cNvPr id="10" name="Picture 9" descr="A robot pointing at a drawing of a house&#10;&#10;AI-generated content may be incorrect.">
            <a:extLst>
              <a:ext uri="{FF2B5EF4-FFF2-40B4-BE49-F238E27FC236}">
                <a16:creationId xmlns:a16="http://schemas.microsoft.com/office/drawing/2014/main" xmlns="" id="{00BC1515-1D6C-5DAD-7CB9-7F53DBA83DAC}"/>
              </a:ext>
            </a:extLst>
          </p:cNvPr>
          <p:cNvPicPr>
            <a:picLocks noChangeAspect="1"/>
          </p:cNvPicPr>
          <p:nvPr/>
        </p:nvPicPr>
        <p:blipFill>
          <a:blip r:embed="rId2" cstate="print">
            <a:extLst>
              <a:ext uri="{28A0092B-C50C-407E-A947-70E740481C1C}">
                <a14:useLocalDpi xmlns:a14="http://schemas.microsoft.com/office/drawing/2010/main" xmlns="" val="0"/>
              </a:ext>
            </a:extLst>
          </a:blip>
          <a:srcRect r="7161"/>
          <a:stretch>
            <a:fillRect/>
          </a:stretch>
        </p:blipFill>
        <p:spPr>
          <a:xfrm>
            <a:off x="586596" y="2164032"/>
            <a:ext cx="4883001" cy="3960723"/>
          </a:xfrm>
          <a:prstGeom prst="rect">
            <a:avLst/>
          </a:prstGeom>
          <a:noFill/>
        </p:spPr>
      </p:pic>
      <p:sp>
        <p:nvSpPr>
          <p:cNvPr id="4" name="Θέση περιεχομένου 3">
            <a:extLst>
              <a:ext uri="{FF2B5EF4-FFF2-40B4-BE49-F238E27FC236}">
                <a16:creationId xmlns:a16="http://schemas.microsoft.com/office/drawing/2014/main" xmlns="" id="{9248052A-D700-DC50-E3D9-7DE4E98C6E27}"/>
              </a:ext>
            </a:extLst>
          </p:cNvPr>
          <p:cNvSpPr>
            <a:spLocks noGrp="1"/>
          </p:cNvSpPr>
          <p:nvPr>
            <p:ph sz="half" idx="2"/>
          </p:nvPr>
        </p:nvSpPr>
        <p:spPr>
          <a:xfrm>
            <a:off x="5702061" y="1854679"/>
            <a:ext cx="6366294" cy="4592159"/>
          </a:xfrm>
        </p:spPr>
        <p:txBody>
          <a:bodyPr>
            <a:noAutofit/>
          </a:bodyPr>
          <a:lstStyle/>
          <a:p>
            <a:pPr>
              <a:lnSpc>
                <a:spcPct val="100000"/>
              </a:lnSpc>
            </a:pPr>
            <a:r>
              <a:rPr lang="el-GR" sz="2000" dirty="0"/>
              <a:t>Το </a:t>
            </a:r>
            <a:r>
              <a:rPr lang="el-GR" sz="2000" b="1" dirty="0"/>
              <a:t>1995 ο </a:t>
            </a:r>
            <a:r>
              <a:rPr lang="el-GR" sz="2000" b="1" dirty="0" err="1"/>
              <a:t>Jeremy</a:t>
            </a:r>
            <a:r>
              <a:rPr lang="el-GR" sz="2000" b="1" dirty="0"/>
              <a:t> </a:t>
            </a:r>
            <a:r>
              <a:rPr lang="el-GR" sz="2000" b="1" dirty="0" err="1"/>
              <a:t>Rifkin</a:t>
            </a:r>
            <a:r>
              <a:rPr lang="el-GR" sz="2000" b="1" dirty="0"/>
              <a:t> </a:t>
            </a:r>
            <a:r>
              <a:rPr lang="el-GR" sz="2000" dirty="0"/>
              <a:t>είχε</a:t>
            </a:r>
            <a:r>
              <a:rPr lang="en-US" sz="2000" dirty="0"/>
              <a:t> </a:t>
            </a:r>
            <a:r>
              <a:rPr lang="el-GR" sz="2000" dirty="0"/>
              <a:t>δημοσιεύσει μια μελέτη με τον τίτλο </a:t>
            </a:r>
            <a:r>
              <a:rPr lang="el-GR" sz="2000" b="1" dirty="0"/>
              <a:t>«Το</a:t>
            </a:r>
            <a:r>
              <a:rPr lang="en-US" sz="2000" b="1" dirty="0"/>
              <a:t> </a:t>
            </a:r>
            <a:r>
              <a:rPr lang="el-GR" sz="2000" b="1" dirty="0"/>
              <a:t>τέλος της εργασίας»</a:t>
            </a:r>
          </a:p>
          <a:p>
            <a:pPr>
              <a:lnSpc>
                <a:spcPct val="100000"/>
              </a:lnSpc>
            </a:pPr>
            <a:r>
              <a:rPr lang="el-GR" sz="2000" dirty="0"/>
              <a:t>•4η Βιομηχανική Επανάσταση</a:t>
            </a:r>
          </a:p>
          <a:p>
            <a:pPr>
              <a:lnSpc>
                <a:spcPct val="100000"/>
              </a:lnSpc>
            </a:pPr>
            <a:r>
              <a:rPr lang="el-GR" sz="2000" dirty="0"/>
              <a:t>•Ανάπτυξη τεχνολογίας</a:t>
            </a:r>
          </a:p>
          <a:p>
            <a:pPr>
              <a:lnSpc>
                <a:spcPct val="100000"/>
              </a:lnSpc>
            </a:pPr>
            <a:r>
              <a:rPr lang="el-GR" sz="2000" dirty="0"/>
              <a:t>•Τεχνητή νοημοσύνη</a:t>
            </a:r>
          </a:p>
          <a:p>
            <a:pPr>
              <a:lnSpc>
                <a:spcPct val="100000"/>
              </a:lnSpc>
            </a:pPr>
            <a:r>
              <a:rPr lang="el-GR" sz="2000" dirty="0"/>
              <a:t>•Αυτοματισμοί</a:t>
            </a:r>
          </a:p>
          <a:p>
            <a:pPr>
              <a:lnSpc>
                <a:spcPct val="100000"/>
              </a:lnSpc>
            </a:pPr>
            <a:r>
              <a:rPr lang="el-GR" sz="2000" dirty="0"/>
              <a:t>• Εξελίξεις λόγω της πανδημίας-</a:t>
            </a:r>
            <a:r>
              <a:rPr lang="en-US" sz="2000" dirty="0"/>
              <a:t> </a:t>
            </a:r>
            <a:r>
              <a:rPr lang="el-GR" sz="2000" dirty="0"/>
              <a:t>Τηλεργασία</a:t>
            </a:r>
          </a:p>
          <a:p>
            <a:pPr>
              <a:lnSpc>
                <a:spcPct val="100000"/>
              </a:lnSpc>
            </a:pPr>
            <a:r>
              <a:rPr lang="el-GR" sz="2000" dirty="0"/>
              <a:t>•Αλλαγές σταδιοδρομίας</a:t>
            </a:r>
          </a:p>
          <a:p>
            <a:pPr>
              <a:lnSpc>
                <a:spcPct val="100000"/>
              </a:lnSpc>
            </a:pPr>
            <a:r>
              <a:rPr lang="el-GR" sz="2000" dirty="0"/>
              <a:t>•</a:t>
            </a:r>
            <a:r>
              <a:rPr lang="el-GR" sz="2000" dirty="0" err="1"/>
              <a:t>Up</a:t>
            </a:r>
            <a:r>
              <a:rPr lang="el-GR" sz="2000" dirty="0"/>
              <a:t>- </a:t>
            </a:r>
            <a:r>
              <a:rPr lang="el-GR" sz="2000" dirty="0" err="1"/>
              <a:t>skilling</a:t>
            </a:r>
            <a:endParaRPr lang="el-GR" sz="2000" dirty="0"/>
          </a:p>
          <a:p>
            <a:pPr>
              <a:lnSpc>
                <a:spcPct val="100000"/>
              </a:lnSpc>
            </a:pPr>
            <a:r>
              <a:rPr lang="el-GR" sz="2000" dirty="0"/>
              <a:t>•</a:t>
            </a:r>
            <a:r>
              <a:rPr lang="el-GR" sz="2000" dirty="0" err="1"/>
              <a:t>Re</a:t>
            </a:r>
            <a:r>
              <a:rPr lang="el-GR" sz="2000" dirty="0"/>
              <a:t>- </a:t>
            </a:r>
            <a:r>
              <a:rPr lang="el-GR" sz="2000" dirty="0" err="1"/>
              <a:t>skilling</a:t>
            </a:r>
            <a:endParaRPr lang="el-GR" sz="2000" dirty="0"/>
          </a:p>
          <a:p>
            <a:pPr>
              <a:lnSpc>
                <a:spcPct val="100000"/>
              </a:lnSpc>
            </a:pPr>
            <a:endParaRPr lang="el-GR" sz="1800" dirty="0"/>
          </a:p>
        </p:txBody>
      </p:sp>
      <p:sp>
        <p:nvSpPr>
          <p:cNvPr id="2" name="Θέση ημερομηνίας 1">
            <a:extLst>
              <a:ext uri="{FF2B5EF4-FFF2-40B4-BE49-F238E27FC236}">
                <a16:creationId xmlns:a16="http://schemas.microsoft.com/office/drawing/2014/main" xmlns="" id="{9ED65EA7-33BD-60E5-9112-5D76EEC66D46}"/>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el-GR" sz="1200" dirty="0"/>
              <a:t>ΚΕΡΚΥΡΑ, 8/11/2025</a:t>
            </a:r>
            <a:endParaRPr lang="en-US" sz="1200" dirty="0"/>
          </a:p>
        </p:txBody>
      </p:sp>
    </p:spTree>
    <p:extLst>
      <p:ext uri="{BB962C8B-B14F-4D97-AF65-F5344CB8AC3E}">
        <p14:creationId xmlns:p14="http://schemas.microsoft.com/office/powerpoint/2010/main" xmlns="" val="80375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FDCE9680-A789-A4CF-79B9-D506526766A5}"/>
              </a:ext>
            </a:extLst>
          </p:cNvPr>
          <p:cNvSpPr>
            <a:spLocks noGrp="1"/>
          </p:cNvSpPr>
          <p:nvPr>
            <p:ph type="title"/>
          </p:nvPr>
        </p:nvSpPr>
        <p:spPr>
          <a:xfrm>
            <a:off x="847114" y="286603"/>
            <a:ext cx="10308566" cy="1450757"/>
          </a:xfrm>
        </p:spPr>
        <p:txBody>
          <a:bodyPr anchor="b">
            <a:normAutofit/>
          </a:bodyPr>
          <a:lstStyle/>
          <a:p>
            <a:r>
              <a:rPr lang="el-GR" sz="4400" dirty="0">
                <a:latin typeface="+mn-lt"/>
              </a:rPr>
              <a:t>Σύγχρονη αγορά Εργασίας</a:t>
            </a:r>
            <a:endParaRPr lang="en-US" sz="4400" dirty="0">
              <a:latin typeface="+mn-lt"/>
            </a:endParaRPr>
          </a:p>
        </p:txBody>
      </p:sp>
      <p:pic>
        <p:nvPicPr>
          <p:cNvPr id="7" name="Εικόνα 6" descr="A cartoon of men in suits and a bubble gum machine&#10;&#10;AI-generated content may be incorrect.">
            <a:extLst>
              <a:ext uri="{FF2B5EF4-FFF2-40B4-BE49-F238E27FC236}">
                <a16:creationId xmlns:a16="http://schemas.microsoft.com/office/drawing/2014/main" xmlns="" id="{2E9BCA97-0FF9-E37F-8AAC-F1D7CD45A348}"/>
              </a:ext>
            </a:extLst>
          </p:cNvPr>
          <p:cNvPicPr>
            <a:picLocks noChangeAspect="1"/>
          </p:cNvPicPr>
          <p:nvPr/>
        </p:nvPicPr>
        <p:blipFill>
          <a:blip r:embed="rId2" cstate="print"/>
          <a:srcRect t="11393" r="1" b="21961"/>
          <a:stretch>
            <a:fillRect/>
          </a:stretch>
        </p:blipFill>
        <p:spPr>
          <a:xfrm>
            <a:off x="847114" y="2120937"/>
            <a:ext cx="4639736" cy="3986565"/>
          </a:xfrm>
          <a:prstGeom prst="rect">
            <a:avLst/>
          </a:prstGeom>
          <a:noFill/>
        </p:spPr>
      </p:pic>
      <p:sp>
        <p:nvSpPr>
          <p:cNvPr id="3" name="Θέση περιεχομένου 2">
            <a:extLst>
              <a:ext uri="{FF2B5EF4-FFF2-40B4-BE49-F238E27FC236}">
                <a16:creationId xmlns:a16="http://schemas.microsoft.com/office/drawing/2014/main" xmlns="" id="{4D6150A9-414E-2542-7EB3-C741B34F39FF}"/>
              </a:ext>
            </a:extLst>
          </p:cNvPr>
          <p:cNvSpPr>
            <a:spLocks noGrp="1"/>
          </p:cNvSpPr>
          <p:nvPr>
            <p:ph sz="half" idx="2"/>
          </p:nvPr>
        </p:nvSpPr>
        <p:spPr>
          <a:xfrm>
            <a:off x="5719313" y="2120899"/>
            <a:ext cx="6167887" cy="4055613"/>
          </a:xfrm>
        </p:spPr>
        <p:txBody>
          <a:bodyPr>
            <a:noAutofit/>
          </a:bodyPr>
          <a:lstStyle/>
          <a:p>
            <a:pPr marL="0" indent="0">
              <a:lnSpc>
                <a:spcPct val="100000"/>
              </a:lnSpc>
              <a:buNone/>
            </a:pPr>
            <a:r>
              <a:rPr lang="el-GR" sz="2000" dirty="0">
                <a:sym typeface="Symbol" panose="05050102010706020507" pitchFamily="18" charset="2"/>
              </a:rPr>
              <a:t> </a:t>
            </a:r>
            <a:r>
              <a:rPr lang="el-GR" sz="2000" dirty="0"/>
              <a:t>Επαγγελματική και προσωπική ζωή γίνονται ένα</a:t>
            </a:r>
          </a:p>
          <a:p>
            <a:pPr>
              <a:lnSpc>
                <a:spcPct val="100000"/>
              </a:lnSpc>
              <a:buFont typeface="Symbol" panose="05050102010706020507" pitchFamily="18" charset="2"/>
              <a:buChar char="Þ"/>
            </a:pPr>
            <a:r>
              <a:rPr lang="el-GR" sz="2000" dirty="0"/>
              <a:t> Ρευστότητα αγοράς εργασίας</a:t>
            </a:r>
          </a:p>
          <a:p>
            <a:pPr>
              <a:lnSpc>
                <a:spcPct val="100000"/>
              </a:lnSpc>
              <a:buFont typeface="Symbol" panose="05050102010706020507" pitchFamily="18" charset="2"/>
              <a:buChar char="Þ"/>
            </a:pPr>
            <a:r>
              <a:rPr lang="el-GR" sz="2000" dirty="0"/>
              <a:t> Η γνώση χρήσης ηλεκτρονικού υπολογιστή είναι πλέον απαραίτητη!</a:t>
            </a:r>
          </a:p>
          <a:p>
            <a:pPr>
              <a:lnSpc>
                <a:spcPct val="100000"/>
              </a:lnSpc>
              <a:buFont typeface="Symbol" panose="05050102010706020507" pitchFamily="18" charset="2"/>
              <a:buChar char="Þ"/>
            </a:pPr>
            <a:r>
              <a:rPr lang="el-GR" sz="2000" dirty="0"/>
              <a:t> Μεγιστοποίηση άλλων προσόντων πέραν της εκπαίδευσης</a:t>
            </a:r>
          </a:p>
          <a:p>
            <a:pPr>
              <a:lnSpc>
                <a:spcPct val="100000"/>
              </a:lnSpc>
              <a:buFont typeface="Symbol" panose="05050102010706020507" pitchFamily="18" charset="2"/>
              <a:buChar char="Þ"/>
            </a:pPr>
            <a:r>
              <a:rPr lang="el-GR" sz="2000" dirty="0"/>
              <a:t> Ο κόσμος της εργασίας αλλάζει/ συχνές μεταβάσεις (αλλαγές επαγγελμάτων)</a:t>
            </a:r>
          </a:p>
          <a:p>
            <a:pPr>
              <a:lnSpc>
                <a:spcPct val="100000"/>
              </a:lnSpc>
              <a:buFont typeface="Symbol" panose="05050102010706020507" pitchFamily="18" charset="2"/>
              <a:buChar char="Þ"/>
            </a:pPr>
            <a:r>
              <a:rPr lang="el-GR" sz="2000" dirty="0"/>
              <a:t> Αναγκαιότητα της δια βίου μάθησης και της διαρκούς κατάρτισης</a:t>
            </a:r>
          </a:p>
        </p:txBody>
      </p:sp>
      <p:sp>
        <p:nvSpPr>
          <p:cNvPr id="5" name="Θέση ημερομηνίας 4">
            <a:extLst>
              <a:ext uri="{FF2B5EF4-FFF2-40B4-BE49-F238E27FC236}">
                <a16:creationId xmlns:a16="http://schemas.microsoft.com/office/drawing/2014/main" xmlns="" id="{E0740431-B24E-DFCA-1B22-0E3D935CDA16}"/>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el-GR" sz="1200" dirty="0"/>
              <a:t>ΚΕΡΚΥΡΑ 8/11/2025</a:t>
            </a:r>
            <a:endParaRPr lang="en-US" sz="1200" dirty="0"/>
          </a:p>
        </p:txBody>
      </p:sp>
    </p:spTree>
    <p:extLst>
      <p:ext uri="{BB962C8B-B14F-4D97-AF65-F5344CB8AC3E}">
        <p14:creationId xmlns:p14="http://schemas.microsoft.com/office/powerpoint/2010/main" xmlns="" val="154610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13B14B9-D850-ED23-BE49-6E1302B74691}"/>
              </a:ext>
            </a:extLst>
          </p:cNvPr>
          <p:cNvSpPr>
            <a:spLocks noGrp="1"/>
          </p:cNvSpPr>
          <p:nvPr>
            <p:ph type="title"/>
          </p:nvPr>
        </p:nvSpPr>
        <p:spPr>
          <a:xfrm>
            <a:off x="643467" y="786383"/>
            <a:ext cx="3382434" cy="4096168"/>
          </a:xfrm>
        </p:spPr>
        <p:txBody>
          <a:bodyPr anchor="b">
            <a:noAutofit/>
          </a:bodyPr>
          <a:lstStyle/>
          <a:p>
            <a:pPr>
              <a:spcBef>
                <a:spcPts val="0"/>
              </a:spcBef>
            </a:pPr>
            <a:r>
              <a:rPr lang="el-GR" b="1" dirty="0">
                <a:latin typeface="+mn-lt"/>
              </a:rPr>
              <a:t>Πώς μπορεί κάποιος/α να διαχειριστεί την αβεβαιότητα σε ένα διαρκώς και ραγδαία μεταβαλλόμενο περιβάλλον; </a:t>
            </a:r>
          </a:p>
        </p:txBody>
      </p:sp>
      <p:pic>
        <p:nvPicPr>
          <p:cNvPr id="7" name="Θέση περιεχομένου 6">
            <a:extLst>
              <a:ext uri="{FF2B5EF4-FFF2-40B4-BE49-F238E27FC236}">
                <a16:creationId xmlns:a16="http://schemas.microsoft.com/office/drawing/2014/main" xmlns="" id="{73E4C374-5EF5-A89A-588A-85FEA0D2E975}"/>
              </a:ext>
            </a:extLst>
          </p:cNvPr>
          <p:cNvPicPr>
            <a:picLocks noGrp="1" noChangeAspect="1"/>
          </p:cNvPicPr>
          <p:nvPr>
            <p:ph idx="1"/>
          </p:nvPr>
        </p:nvPicPr>
        <p:blipFill>
          <a:blip r:embed="rId2" cstate="print"/>
          <a:srcRect t="18993" r="-1" b="7770"/>
          <a:stretch>
            <a:fillRect/>
          </a:stretch>
        </p:blipFill>
        <p:spPr>
          <a:xfrm>
            <a:off x="5458984" y="812799"/>
            <a:ext cx="5928344" cy="5294757"/>
          </a:xfrm>
          <a:prstGeom prst="rect">
            <a:avLst/>
          </a:prstGeom>
          <a:noFill/>
        </p:spPr>
      </p:pic>
      <p:sp>
        <p:nvSpPr>
          <p:cNvPr id="5" name="Θέση ημερομηνίας 4">
            <a:extLst>
              <a:ext uri="{FF2B5EF4-FFF2-40B4-BE49-F238E27FC236}">
                <a16:creationId xmlns:a16="http://schemas.microsoft.com/office/drawing/2014/main" xmlns="" id="{BA87925F-C093-C18B-5AE2-5F2F40705ADA}"/>
              </a:ext>
            </a:extLst>
          </p:cNvPr>
          <p:cNvSpPr>
            <a:spLocks noGrp="1"/>
          </p:cNvSpPr>
          <p:nvPr>
            <p:ph type="dt" sz="half" idx="10"/>
          </p:nvPr>
        </p:nvSpPr>
        <p:spPr>
          <a:xfrm>
            <a:off x="643464" y="6446520"/>
            <a:ext cx="3517568" cy="365125"/>
          </a:xfrm>
        </p:spPr>
        <p:txBody>
          <a:bodyPr anchor="ctr">
            <a:normAutofit/>
          </a:bodyPr>
          <a:lstStyle/>
          <a:p>
            <a:pPr rtl="0">
              <a:spcAft>
                <a:spcPts val="600"/>
              </a:spcAft>
            </a:pPr>
            <a:r>
              <a:rPr lang="el-GR" sz="1200" dirty="0"/>
              <a:t>ΚΕΡΚΥΡΑ, 8/11/2025</a:t>
            </a:r>
            <a:endParaRPr lang="en-US" sz="1200" dirty="0"/>
          </a:p>
        </p:txBody>
      </p:sp>
    </p:spTree>
    <p:extLst>
      <p:ext uri="{BB962C8B-B14F-4D97-AF65-F5344CB8AC3E}">
        <p14:creationId xmlns:p14="http://schemas.microsoft.com/office/powerpoint/2010/main" xmlns="" val="66850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xmlns="" id="{C60CFB7D-600B-7E25-59AB-DC279223C350}"/>
              </a:ext>
            </a:extLst>
          </p:cNvPr>
          <p:cNvSpPr>
            <a:spLocks noGrp="1"/>
          </p:cNvSpPr>
          <p:nvPr>
            <p:ph type="title"/>
          </p:nvPr>
        </p:nvSpPr>
        <p:spPr>
          <a:xfrm>
            <a:off x="483079" y="353683"/>
            <a:ext cx="11162581" cy="1767215"/>
          </a:xfrm>
        </p:spPr>
        <p:txBody>
          <a:bodyPr>
            <a:normAutofit fontScale="90000"/>
          </a:bodyPr>
          <a:lstStyle/>
          <a:p>
            <a:r>
              <a:rPr lang="el-GR" sz="4400" dirty="0">
                <a:latin typeface="+mn-lt"/>
              </a:rPr>
              <a:t/>
            </a:r>
            <a:br>
              <a:rPr lang="el-GR" sz="4400" dirty="0">
                <a:latin typeface="+mn-lt"/>
              </a:rPr>
            </a:br>
            <a:r>
              <a:rPr lang="el-GR" sz="4400" dirty="0">
                <a:latin typeface="+mn-lt"/>
              </a:rPr>
              <a:t/>
            </a:r>
            <a:br>
              <a:rPr lang="el-GR" sz="4400" dirty="0">
                <a:latin typeface="+mn-lt"/>
              </a:rPr>
            </a:br>
            <a:r>
              <a:rPr lang="el-GR" sz="4400" dirty="0">
                <a:latin typeface="+mn-lt"/>
              </a:rPr>
              <a:t/>
            </a:r>
            <a:br>
              <a:rPr lang="el-GR" sz="4400" dirty="0">
                <a:latin typeface="+mn-lt"/>
              </a:rPr>
            </a:br>
            <a:r>
              <a:rPr lang="el-GR" sz="4400" dirty="0">
                <a:latin typeface="+mn-lt"/>
              </a:rPr>
              <a:t>Σύγχρονη αγορά Εργασίας &amp; Ανθεκτικότητα</a:t>
            </a:r>
            <a:br>
              <a:rPr lang="el-GR" sz="4400" dirty="0">
                <a:latin typeface="+mn-lt"/>
              </a:rPr>
            </a:br>
            <a:endParaRPr lang="en-US" sz="4400" dirty="0">
              <a:latin typeface="+mn-lt"/>
            </a:endParaRPr>
          </a:p>
        </p:txBody>
      </p:sp>
      <p:pic>
        <p:nvPicPr>
          <p:cNvPr id="4098" name="Picture 2" descr="Εικόνα που περιέχει σκίτσο/σχέδιο, ζωγραφιά, εικονογράφηση, παιδική τέχνη&#10;&#10;Το περιεχόμενο που δημιουργείται από AI ενδέχεται να είναι εσφαλμένο.">
            <a:extLst>
              <a:ext uri="{FF2B5EF4-FFF2-40B4-BE49-F238E27FC236}">
                <a16:creationId xmlns:a16="http://schemas.microsoft.com/office/drawing/2014/main" xmlns="" id="{97F6DBDA-5F63-FAE4-6228-08F3EAADB67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l="8968" r="8658"/>
          <a:stretch>
            <a:fillRect/>
          </a:stretch>
        </p:blipFill>
        <p:spPr bwMode="auto">
          <a:xfrm>
            <a:off x="483079" y="2120900"/>
            <a:ext cx="5089585" cy="4167756"/>
          </a:xfrm>
          <a:prstGeom prst="rect">
            <a:avLst/>
          </a:prstGeom>
          <a:solidFill>
            <a:srgbClr val="FFFFFF"/>
          </a:solidFill>
        </p:spPr>
      </p:pic>
      <p:sp>
        <p:nvSpPr>
          <p:cNvPr id="3" name="Θέση περιεχομένου 2">
            <a:extLst>
              <a:ext uri="{FF2B5EF4-FFF2-40B4-BE49-F238E27FC236}">
                <a16:creationId xmlns:a16="http://schemas.microsoft.com/office/drawing/2014/main" xmlns="" id="{D11A0899-5B17-904B-1880-572A2C2C9F33}"/>
              </a:ext>
            </a:extLst>
          </p:cNvPr>
          <p:cNvSpPr>
            <a:spLocks noGrp="1"/>
          </p:cNvSpPr>
          <p:nvPr>
            <p:ph sz="half" idx="2"/>
          </p:nvPr>
        </p:nvSpPr>
        <p:spPr>
          <a:xfrm>
            <a:off x="5917721" y="2120899"/>
            <a:ext cx="5995358" cy="4167757"/>
          </a:xfrm>
        </p:spPr>
        <p:txBody>
          <a:bodyPr>
            <a:normAutofit fontScale="92500" lnSpcReduction="20000"/>
          </a:bodyPr>
          <a:lstStyle/>
          <a:p>
            <a:pPr>
              <a:lnSpc>
                <a:spcPct val="100000"/>
              </a:lnSpc>
            </a:pPr>
            <a:r>
              <a:rPr lang="el-GR" sz="1800" dirty="0"/>
              <a:t>Ο βαθμός και ο τρόπος με τον οποίο ο/η κάθε εργαζόμενος/η ανταποκρίνεται στην εργασία, βασιζόμενος σε στοιχεία του εσωτερικού του εαυτού σε συνάρτηση με την αναζήτηση υποστήριξης από το περιβάλλον του, συνιστά </a:t>
            </a:r>
            <a:r>
              <a:rPr lang="el-GR" sz="1800" b="1" dirty="0"/>
              <a:t>το επίπεδο ανθεκτικότητάς του. </a:t>
            </a:r>
          </a:p>
          <a:p>
            <a:pPr>
              <a:lnSpc>
                <a:spcPct val="100000"/>
              </a:lnSpc>
            </a:pPr>
            <a:r>
              <a:rPr lang="el-GR" sz="1800" dirty="0"/>
              <a:t>Έχουν δοθεί πολλοί ορισμοί, π.χ. οι ανθρωπιστικές επιστήμες την εκλαμβάνουν ως προσωπικό χαρακτηριστικό/ οι κοινωνικές τη θεωρούν μια πολυδιάστατη διαδικασία στην οποία το περιβάλλον παίζει σημαντικό ρόλο στην ανάπτυξη ή την αναστολή της.</a:t>
            </a:r>
          </a:p>
          <a:p>
            <a:pPr>
              <a:lnSpc>
                <a:spcPct val="100000"/>
              </a:lnSpc>
            </a:pPr>
            <a:r>
              <a:rPr lang="el-GR" sz="1800" i="1" dirty="0"/>
              <a:t>ΑΝΘΕΚΤΙΚΟΤΗΤΑ: «Η </a:t>
            </a:r>
            <a:r>
              <a:rPr lang="el-GR" sz="1800" b="1" i="1" dirty="0"/>
              <a:t>ικανότητα</a:t>
            </a:r>
            <a:r>
              <a:rPr lang="el-GR" sz="1800" i="1" dirty="0"/>
              <a:t> του ατόμου να αντεπεξέρχεται σε αντίξοες και αγχογόνες καταστάσεις διευρύνοντας τα όρια αντοχής και επάρκειάς του και αναπτύσσοντας δεξιότητες και μηχανισμούς που από τη μία αυξάνουν την αίσθηση αυτοαποτελεσματικότητας και εμπιστοσύνης στον εαυτό και από την άλλη συντελούν στη θετικότερη προσαρμογή του στο περιβάλλον.»</a:t>
            </a:r>
            <a:endParaRPr lang="el-GR" sz="1800" dirty="0"/>
          </a:p>
          <a:p>
            <a:pPr>
              <a:lnSpc>
                <a:spcPct val="100000"/>
              </a:lnSpc>
            </a:pPr>
            <a:endParaRPr lang="el-GR" sz="1800" dirty="0"/>
          </a:p>
          <a:p>
            <a:pPr>
              <a:lnSpc>
                <a:spcPct val="100000"/>
              </a:lnSpc>
            </a:pPr>
            <a:endParaRPr lang="el-GR" sz="1000" dirty="0"/>
          </a:p>
          <a:p>
            <a:pPr>
              <a:lnSpc>
                <a:spcPct val="100000"/>
              </a:lnSpc>
            </a:pPr>
            <a:endParaRPr lang="el-GR" sz="1000" b="1" dirty="0"/>
          </a:p>
          <a:p>
            <a:pPr>
              <a:lnSpc>
                <a:spcPct val="100000"/>
              </a:lnSpc>
            </a:pPr>
            <a:endParaRPr lang="el-GR" sz="1000" dirty="0"/>
          </a:p>
          <a:p>
            <a:pPr>
              <a:lnSpc>
                <a:spcPct val="100000"/>
              </a:lnSpc>
            </a:pPr>
            <a:endParaRPr lang="el-GR" sz="1000" dirty="0"/>
          </a:p>
        </p:txBody>
      </p:sp>
      <p:sp>
        <p:nvSpPr>
          <p:cNvPr id="5" name="Θέση ημερομηνίας 4">
            <a:extLst>
              <a:ext uri="{FF2B5EF4-FFF2-40B4-BE49-F238E27FC236}">
                <a16:creationId xmlns:a16="http://schemas.microsoft.com/office/drawing/2014/main" xmlns="" id="{8D12D5BA-54F3-024E-EB46-AB55660CB818}"/>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el-GR" sz="1200" dirty="0"/>
              <a:t>ΚΕΡΚΥΡΑ 8/11/2025</a:t>
            </a:r>
            <a:endParaRPr lang="en-US" sz="1200" dirty="0"/>
          </a:p>
        </p:txBody>
      </p:sp>
    </p:spTree>
    <p:extLst>
      <p:ext uri="{BB962C8B-B14F-4D97-AF65-F5344CB8AC3E}">
        <p14:creationId xmlns:p14="http://schemas.microsoft.com/office/powerpoint/2010/main" xmlns="" val="380890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0180A1F3-E6A2-F9BD-06CE-857A01288289}"/>
              </a:ext>
            </a:extLst>
          </p:cNvPr>
          <p:cNvSpPr>
            <a:spLocks noGrp="1"/>
          </p:cNvSpPr>
          <p:nvPr>
            <p:ph type="title"/>
          </p:nvPr>
        </p:nvSpPr>
        <p:spPr>
          <a:xfrm>
            <a:off x="340468" y="786384"/>
            <a:ext cx="3820565" cy="1519072"/>
          </a:xfrm>
        </p:spPr>
        <p:txBody>
          <a:bodyPr/>
          <a:lstStyle/>
          <a:p>
            <a:r>
              <a:rPr lang="el-GR" sz="4000" dirty="0">
                <a:latin typeface="+mn-lt"/>
              </a:rPr>
              <a:t>Τι είναι η ψυχική ανθεκτικότητα</a:t>
            </a:r>
            <a:r>
              <a:rPr lang="en-US" sz="4000" dirty="0">
                <a:latin typeface="+mn-lt"/>
              </a:rPr>
              <a:t>;</a:t>
            </a:r>
            <a:endParaRPr lang="el-GR" sz="4000" dirty="0">
              <a:latin typeface="+mn-lt"/>
            </a:endParaRPr>
          </a:p>
        </p:txBody>
      </p:sp>
      <p:sp>
        <p:nvSpPr>
          <p:cNvPr id="4" name="Θέση περιεχομένου 3">
            <a:extLst>
              <a:ext uri="{FF2B5EF4-FFF2-40B4-BE49-F238E27FC236}">
                <a16:creationId xmlns:a16="http://schemas.microsoft.com/office/drawing/2014/main" xmlns="" id="{7D9538D4-61E1-0A78-09AE-0A4226E74ACF}"/>
              </a:ext>
            </a:extLst>
          </p:cNvPr>
          <p:cNvSpPr>
            <a:spLocks noGrp="1"/>
          </p:cNvSpPr>
          <p:nvPr>
            <p:ph idx="1"/>
          </p:nvPr>
        </p:nvSpPr>
        <p:spPr>
          <a:xfrm>
            <a:off x="4795735" y="68095"/>
            <a:ext cx="7169285" cy="6546714"/>
          </a:xfrm>
        </p:spPr>
        <p:txBody>
          <a:bodyPr>
            <a:noAutofit/>
          </a:bodyPr>
          <a:lstStyle/>
          <a:p>
            <a:pPr marL="0" indent="0">
              <a:buNone/>
            </a:pPr>
            <a:r>
              <a:rPr lang="el-GR" sz="2000" dirty="0"/>
              <a:t>Η Ψυχική ανθεκτικότητα είναι μια </a:t>
            </a:r>
            <a:r>
              <a:rPr lang="el-GR" sz="2000" b="1" dirty="0">
                <a:solidFill>
                  <a:srgbClr val="C00000"/>
                </a:solidFill>
              </a:rPr>
              <a:t>δυναμική διαδικασία</a:t>
            </a:r>
            <a:r>
              <a:rPr lang="el-GR" sz="2000" dirty="0"/>
              <a:t>,  που μπορούν όλοι να αναπτύξουν.</a:t>
            </a:r>
          </a:p>
          <a:p>
            <a:pPr marL="0" indent="0">
              <a:spcAft>
                <a:spcPts val="1200"/>
              </a:spcAft>
              <a:buNone/>
            </a:pPr>
            <a:r>
              <a:rPr lang="el-GR" sz="2000" dirty="0"/>
              <a:t>Δεν είναι ένα μόνιμο, συγκεκριμένο, εγγενές χαρακτηριστικό της προσωπικότητας που έχει κάποιος/α ή μια στατική κατάσταση  συγκεκριμένων δεξιοτήτων- στοιχείων αλλά μία συνέργεια κάποιων ατομικών ικανοτήτων χάρη και στην  </a:t>
            </a:r>
            <a:r>
              <a:rPr lang="el-GR" sz="2000" b="1" dirty="0">
                <a:solidFill>
                  <a:srgbClr val="C00000"/>
                </a:solidFill>
              </a:rPr>
              <a:t>επίδραση </a:t>
            </a:r>
            <a:r>
              <a:rPr lang="el-GR" sz="2000" dirty="0"/>
              <a:t>συγκεκριμένων  εξωτερικών θετικών (προστατευτικών) παραγόντων (π.χ. θετικό κλίμα στο οικογενειακό περιβάλλον, φίλοι στο σχολείο ή στην κοινότητα), τα οποία λειτουργούν συνδυαστικά ώστε να επιτευχθούν σημαντικά, θετικά αναπτυξιακά αποτελέσματα ακόμη και σε ένα αντίξοο πλαίσιο.</a:t>
            </a:r>
            <a:endParaRPr lang="en-US" sz="2000" dirty="0"/>
          </a:p>
          <a:p>
            <a:pPr>
              <a:spcBef>
                <a:spcPts val="0"/>
              </a:spcBef>
              <a:spcAft>
                <a:spcPts val="400"/>
              </a:spcAft>
              <a:buClr>
                <a:srgbClr val="C00000"/>
              </a:buClr>
              <a:buFont typeface="Wingdings 3" panose="05040102010807070707" pitchFamily="18" charset="2"/>
              <a:buChar char=""/>
            </a:pPr>
            <a:r>
              <a:rPr lang="el-GR" sz="2000" dirty="0"/>
              <a:t>Η επίδειξη ψυχικής ανθεκτικότητας </a:t>
            </a:r>
            <a:r>
              <a:rPr lang="el-GR" sz="2000" b="1" dirty="0"/>
              <a:t>είναι διαφορετική </a:t>
            </a:r>
            <a:r>
              <a:rPr lang="el-GR" sz="2000" dirty="0"/>
              <a:t>σε κάθε άτομο</a:t>
            </a:r>
            <a:endParaRPr lang="en-US" sz="2000" dirty="0"/>
          </a:p>
          <a:p>
            <a:pPr>
              <a:spcBef>
                <a:spcPts val="0"/>
              </a:spcBef>
              <a:spcAft>
                <a:spcPts val="400"/>
              </a:spcAft>
              <a:buClr>
                <a:srgbClr val="C00000"/>
              </a:buClr>
              <a:buFont typeface="Wingdings 3" panose="05040102010807070707" pitchFamily="18" charset="2"/>
              <a:buChar char=""/>
            </a:pPr>
            <a:r>
              <a:rPr lang="el-GR" sz="2000" dirty="0"/>
              <a:t>Η ψυχική ανθεκτικότητα</a:t>
            </a:r>
            <a:r>
              <a:rPr lang="en-US" sz="2000" dirty="0"/>
              <a:t> </a:t>
            </a:r>
            <a:r>
              <a:rPr lang="el-GR" sz="2000" dirty="0"/>
              <a:t>είναι  διαφορετική  στο ίδιο άτομο  σε </a:t>
            </a:r>
            <a:r>
              <a:rPr lang="el-GR" sz="2000" b="1" dirty="0"/>
              <a:t>διαφορετικές  χρονικές περιόδους.</a:t>
            </a:r>
          </a:p>
          <a:p>
            <a:pPr>
              <a:spcBef>
                <a:spcPts val="0"/>
              </a:spcBef>
              <a:spcAft>
                <a:spcPts val="400"/>
              </a:spcAft>
              <a:buClr>
                <a:srgbClr val="C00000"/>
              </a:buClr>
              <a:buFont typeface="Wingdings 3" panose="05040102010807070707" pitchFamily="18" charset="2"/>
              <a:buChar char=""/>
            </a:pPr>
            <a:r>
              <a:rPr lang="el-GR" sz="2000" dirty="0"/>
              <a:t>Η ανθεκτικότητα εμφανίζεται  σε πολλαπλά επίπεδα. Αφορά: το άτομο, την οικογένεια (</a:t>
            </a:r>
            <a:r>
              <a:rPr lang="el-GR" sz="2000" dirty="0" err="1"/>
              <a:t>family</a:t>
            </a:r>
            <a:r>
              <a:rPr lang="el-GR" sz="2000" dirty="0"/>
              <a:t> </a:t>
            </a:r>
            <a:r>
              <a:rPr lang="el-GR" sz="2000" dirty="0" err="1"/>
              <a:t>resilience</a:t>
            </a:r>
            <a:r>
              <a:rPr lang="el-GR" sz="2000" dirty="0"/>
              <a:t>), την κοινωνική ομάδα, την κοινότητα (</a:t>
            </a:r>
            <a:r>
              <a:rPr lang="el-GR" sz="2000" dirty="0" err="1"/>
              <a:t>community</a:t>
            </a:r>
            <a:r>
              <a:rPr lang="el-GR" sz="2000" dirty="0"/>
              <a:t> </a:t>
            </a:r>
            <a:r>
              <a:rPr lang="el-GR" sz="2000" dirty="0" err="1"/>
              <a:t>resilience</a:t>
            </a:r>
            <a:r>
              <a:rPr lang="el-GR" sz="2000" dirty="0"/>
              <a:t>).</a:t>
            </a:r>
          </a:p>
          <a:p>
            <a:pPr>
              <a:buClr>
                <a:srgbClr val="C00000"/>
              </a:buClr>
              <a:buFont typeface="Wingdings 3" panose="05040102010807070707" pitchFamily="18" charset="2"/>
              <a:buChar char=""/>
            </a:pPr>
            <a:endParaRPr lang="el-GR" sz="2000" b="1" dirty="0"/>
          </a:p>
          <a:p>
            <a:pPr marL="0" indent="0">
              <a:buNone/>
            </a:pPr>
            <a:endParaRPr lang="el-GR" sz="2000" dirty="0"/>
          </a:p>
        </p:txBody>
      </p:sp>
      <p:sp>
        <p:nvSpPr>
          <p:cNvPr id="5" name="Θέση κειμένου 4">
            <a:extLst>
              <a:ext uri="{FF2B5EF4-FFF2-40B4-BE49-F238E27FC236}">
                <a16:creationId xmlns:a16="http://schemas.microsoft.com/office/drawing/2014/main" xmlns="" id="{BFDFEE5B-DB55-56F7-F840-DC1883276A3E}"/>
              </a:ext>
            </a:extLst>
          </p:cNvPr>
          <p:cNvSpPr>
            <a:spLocks noGrp="1"/>
          </p:cNvSpPr>
          <p:nvPr>
            <p:ph type="body" sz="half" idx="2"/>
          </p:nvPr>
        </p:nvSpPr>
        <p:spPr/>
        <p:txBody>
          <a:bodyPr/>
          <a:lstStyle/>
          <a:p>
            <a:endParaRPr lang="el-GR" dirty="0"/>
          </a:p>
        </p:txBody>
      </p:sp>
      <p:sp>
        <p:nvSpPr>
          <p:cNvPr id="2" name="Θέση ημερομηνίας 1">
            <a:extLst>
              <a:ext uri="{FF2B5EF4-FFF2-40B4-BE49-F238E27FC236}">
                <a16:creationId xmlns:a16="http://schemas.microsoft.com/office/drawing/2014/main" xmlns="" id="{0D2B19D8-E54D-DFBB-28DF-633D65F151BC}"/>
              </a:ext>
            </a:extLst>
          </p:cNvPr>
          <p:cNvSpPr>
            <a:spLocks noGrp="1"/>
          </p:cNvSpPr>
          <p:nvPr>
            <p:ph type="dt" sz="half" idx="10"/>
          </p:nvPr>
        </p:nvSpPr>
        <p:spPr/>
        <p:txBody>
          <a:bodyPr/>
          <a:lstStyle/>
          <a:p>
            <a:pPr rtl="0"/>
            <a:r>
              <a:rPr lang="el-GR" sz="1200" dirty="0"/>
              <a:t>ΚΕΡΚΥΡΑ 8/11/2025</a:t>
            </a:r>
            <a:endParaRPr lang="en-US" sz="1200" dirty="0"/>
          </a:p>
        </p:txBody>
      </p:sp>
      <p:pic>
        <p:nvPicPr>
          <p:cNvPr id="7" name="Εικόνα 6">
            <a:extLst>
              <a:ext uri="{FF2B5EF4-FFF2-40B4-BE49-F238E27FC236}">
                <a16:creationId xmlns:a16="http://schemas.microsoft.com/office/drawing/2014/main" xmlns="" id="{3A7637A5-27A5-FD4E-6675-F7CC6F41337F}"/>
              </a:ext>
            </a:extLst>
          </p:cNvPr>
          <p:cNvPicPr>
            <a:picLocks noChangeAspect="1"/>
          </p:cNvPicPr>
          <p:nvPr/>
        </p:nvPicPr>
        <p:blipFill>
          <a:blip r:embed="rId2" cstate="print"/>
          <a:stretch>
            <a:fillRect/>
          </a:stretch>
        </p:blipFill>
        <p:spPr>
          <a:xfrm>
            <a:off x="340468" y="2908570"/>
            <a:ext cx="4105072" cy="3492230"/>
          </a:xfrm>
          <a:prstGeom prst="rect">
            <a:avLst/>
          </a:prstGeom>
        </p:spPr>
      </p:pic>
    </p:spTree>
    <p:extLst>
      <p:ext uri="{BB962C8B-B14F-4D97-AF65-F5344CB8AC3E}">
        <p14:creationId xmlns:p14="http://schemas.microsoft.com/office/powerpoint/2010/main" xmlns="" val="384982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7EF014-7B04-D6D2-C1CC-B58EEA48C344}"/>
              </a:ext>
            </a:extLst>
          </p:cNvPr>
          <p:cNvSpPr>
            <a:spLocks noGrp="1"/>
          </p:cNvSpPr>
          <p:nvPr>
            <p:ph type="title"/>
          </p:nvPr>
        </p:nvSpPr>
        <p:spPr>
          <a:xfrm>
            <a:off x="505838" y="291831"/>
            <a:ext cx="3655195" cy="1789888"/>
          </a:xfrm>
        </p:spPr>
        <p:txBody>
          <a:bodyPr/>
          <a:lstStyle/>
          <a:p>
            <a:r>
              <a:rPr lang="el-GR" sz="4000" dirty="0">
                <a:latin typeface="+mn-lt"/>
              </a:rPr>
              <a:t>Τι δεν είναι ψυχική ανθεκτικότητα.</a:t>
            </a:r>
          </a:p>
        </p:txBody>
      </p:sp>
      <p:sp>
        <p:nvSpPr>
          <p:cNvPr id="3" name="Θέση περιεχομένου 2">
            <a:extLst>
              <a:ext uri="{FF2B5EF4-FFF2-40B4-BE49-F238E27FC236}">
                <a16:creationId xmlns:a16="http://schemas.microsoft.com/office/drawing/2014/main" xmlns="" id="{97B1C12A-FE1D-93F6-9A85-2897E3D05FC2}"/>
              </a:ext>
            </a:extLst>
          </p:cNvPr>
          <p:cNvSpPr>
            <a:spLocks noGrp="1"/>
          </p:cNvSpPr>
          <p:nvPr>
            <p:ph idx="1"/>
          </p:nvPr>
        </p:nvSpPr>
        <p:spPr/>
        <p:txBody>
          <a:bodyPr>
            <a:normAutofit/>
          </a:bodyPr>
          <a:lstStyle/>
          <a:p>
            <a:pPr>
              <a:buClr>
                <a:srgbClr val="C00000"/>
              </a:buClr>
              <a:buFont typeface="Wingdings 3" panose="05040102010807070707" pitchFamily="18" charset="2"/>
              <a:buChar char=""/>
            </a:pPr>
            <a:r>
              <a:rPr lang="el-GR" sz="2400" dirty="0"/>
              <a:t>Ψυχική ανθεκτικότητα δεν  είναι το να </a:t>
            </a:r>
            <a:r>
              <a:rPr lang="el-GR" sz="2400" b="1" dirty="0">
                <a:solidFill>
                  <a:srgbClr val="C00000"/>
                </a:solidFill>
              </a:rPr>
              <a:t>υπομένει </a:t>
            </a:r>
            <a:r>
              <a:rPr lang="el-GR" sz="2400" dirty="0"/>
              <a:t>κάποιος μια δυσκολία στη ζωή ή την εργασία του/της</a:t>
            </a:r>
          </a:p>
          <a:p>
            <a:pPr>
              <a:buClr>
                <a:srgbClr val="C00000"/>
              </a:buClr>
              <a:buFont typeface="Wingdings 3" panose="05040102010807070707" pitchFamily="18" charset="2"/>
              <a:buChar char=""/>
            </a:pPr>
            <a:r>
              <a:rPr lang="el-GR" sz="2400" dirty="0"/>
              <a:t>Ψυχική ανθεκτικότητα δεν είναι η </a:t>
            </a:r>
            <a:r>
              <a:rPr lang="el-GR" sz="2400" b="1" dirty="0">
                <a:solidFill>
                  <a:srgbClr val="C00000"/>
                </a:solidFill>
              </a:rPr>
              <a:t>αντοχή </a:t>
            </a:r>
            <a:r>
              <a:rPr lang="el-GR" sz="2400" dirty="0">
                <a:solidFill>
                  <a:schemeClr val="tx1"/>
                </a:solidFill>
              </a:rPr>
              <a:t>ή η </a:t>
            </a:r>
            <a:r>
              <a:rPr lang="el-GR" sz="2400" b="1" dirty="0">
                <a:solidFill>
                  <a:srgbClr val="C00000"/>
                </a:solidFill>
              </a:rPr>
              <a:t>υπομονή</a:t>
            </a:r>
          </a:p>
          <a:p>
            <a:pPr>
              <a:buClr>
                <a:srgbClr val="C00000"/>
              </a:buClr>
              <a:buFont typeface="Wingdings 3" panose="05040102010807070707" pitchFamily="18" charset="2"/>
              <a:buChar char=""/>
            </a:pPr>
            <a:r>
              <a:rPr lang="el-GR" sz="2400" dirty="0"/>
              <a:t>Ψυχική ανθεκτικότητα δεν  είναι η </a:t>
            </a:r>
            <a:r>
              <a:rPr lang="el-GR" sz="2400" b="1" dirty="0">
                <a:solidFill>
                  <a:srgbClr val="C00000"/>
                </a:solidFill>
              </a:rPr>
              <a:t>επιμονή</a:t>
            </a:r>
            <a:r>
              <a:rPr lang="el-GR" sz="2400" dirty="0"/>
              <a:t> ή το </a:t>
            </a:r>
            <a:r>
              <a:rPr lang="el-GR" sz="2400" b="1" dirty="0">
                <a:solidFill>
                  <a:srgbClr val="C00000"/>
                </a:solidFill>
              </a:rPr>
              <a:t>πείσμα</a:t>
            </a:r>
            <a:r>
              <a:rPr lang="el-GR" sz="2400" dirty="0"/>
              <a:t> του ατόμου</a:t>
            </a:r>
          </a:p>
          <a:p>
            <a:pPr>
              <a:buClr>
                <a:srgbClr val="C00000"/>
              </a:buClr>
              <a:buFont typeface="Wingdings 3" panose="05040102010807070707" pitchFamily="18" charset="2"/>
              <a:buChar char=""/>
            </a:pPr>
            <a:r>
              <a:rPr lang="el-GR" sz="2400" dirty="0"/>
              <a:t> Ψυχική ανθεκτικότητα </a:t>
            </a:r>
            <a:r>
              <a:rPr lang="el-GR" sz="2400" b="1" u="sng" dirty="0">
                <a:solidFill>
                  <a:srgbClr val="C00000"/>
                </a:solidFill>
              </a:rPr>
              <a:t>δεν είναι (μόνο) το ψυχικό σθένος</a:t>
            </a:r>
          </a:p>
          <a:p>
            <a:endParaRPr lang="el-GR" dirty="0"/>
          </a:p>
          <a:p>
            <a:endParaRPr lang="el-GR" dirty="0"/>
          </a:p>
        </p:txBody>
      </p:sp>
      <p:sp>
        <p:nvSpPr>
          <p:cNvPr id="4" name="Θέση κειμένου 3">
            <a:extLst>
              <a:ext uri="{FF2B5EF4-FFF2-40B4-BE49-F238E27FC236}">
                <a16:creationId xmlns:a16="http://schemas.microsoft.com/office/drawing/2014/main" xmlns="" id="{B917B4D1-6B65-E728-E9BF-D87B24AA2B36}"/>
              </a:ext>
            </a:extLst>
          </p:cNvPr>
          <p:cNvSpPr>
            <a:spLocks noGrp="1"/>
          </p:cNvSpPr>
          <p:nvPr>
            <p:ph type="body" sz="half" idx="2"/>
          </p:nvPr>
        </p:nvSpPr>
        <p:spPr/>
        <p:txBody>
          <a:bodyPr/>
          <a:lstStyle/>
          <a:p>
            <a:endParaRPr lang="el-GR" dirty="0"/>
          </a:p>
        </p:txBody>
      </p:sp>
      <p:sp>
        <p:nvSpPr>
          <p:cNvPr id="5" name="Θέση ημερομηνίας 4">
            <a:extLst>
              <a:ext uri="{FF2B5EF4-FFF2-40B4-BE49-F238E27FC236}">
                <a16:creationId xmlns:a16="http://schemas.microsoft.com/office/drawing/2014/main" xmlns="" id="{8A5F36AC-463E-1967-3CEF-8365506C4084}"/>
              </a:ext>
            </a:extLst>
          </p:cNvPr>
          <p:cNvSpPr>
            <a:spLocks noGrp="1"/>
          </p:cNvSpPr>
          <p:nvPr>
            <p:ph type="dt" sz="half" idx="10"/>
          </p:nvPr>
        </p:nvSpPr>
        <p:spPr>
          <a:xfrm>
            <a:off x="505838" y="6314654"/>
            <a:ext cx="3517568" cy="365125"/>
          </a:xfrm>
        </p:spPr>
        <p:txBody>
          <a:bodyPr/>
          <a:lstStyle/>
          <a:p>
            <a:pPr rtl="0"/>
            <a:r>
              <a:rPr lang="el-GR" sz="1200" dirty="0"/>
              <a:t>ΚΕΡΚΥΡΑ 8/11/2025</a:t>
            </a:r>
            <a:endParaRPr lang="en-US" sz="1200" dirty="0"/>
          </a:p>
        </p:txBody>
      </p:sp>
      <p:pic>
        <p:nvPicPr>
          <p:cNvPr id="7" name="Εικόνα 6">
            <a:extLst>
              <a:ext uri="{FF2B5EF4-FFF2-40B4-BE49-F238E27FC236}">
                <a16:creationId xmlns:a16="http://schemas.microsoft.com/office/drawing/2014/main" xmlns="" id="{8E39094F-A1E0-609F-5C4C-40A4AF8D765A}"/>
              </a:ext>
            </a:extLst>
          </p:cNvPr>
          <p:cNvPicPr>
            <a:picLocks noChangeAspect="1"/>
          </p:cNvPicPr>
          <p:nvPr/>
        </p:nvPicPr>
        <p:blipFill>
          <a:blip r:embed="rId2" cstate="print"/>
          <a:stretch>
            <a:fillRect/>
          </a:stretch>
        </p:blipFill>
        <p:spPr>
          <a:xfrm>
            <a:off x="505838" y="2470826"/>
            <a:ext cx="3784060" cy="3706238"/>
          </a:xfrm>
          <a:prstGeom prst="rect">
            <a:avLst/>
          </a:prstGeom>
        </p:spPr>
      </p:pic>
    </p:spTree>
    <p:extLst>
      <p:ext uri="{BB962C8B-B14F-4D97-AF65-F5344CB8AC3E}">
        <p14:creationId xmlns:p14="http://schemas.microsoft.com/office/powerpoint/2010/main" xmlns="" val="171025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Θέση περιεχομένου 10">
            <a:extLst>
              <a:ext uri="{FF2B5EF4-FFF2-40B4-BE49-F238E27FC236}">
                <a16:creationId xmlns:a16="http://schemas.microsoft.com/office/drawing/2014/main" xmlns="" id="{76C14972-FD86-237C-41B0-085BBF39D5BB}"/>
              </a:ext>
            </a:extLst>
          </p:cNvPr>
          <p:cNvSpPr>
            <a:spLocks noGrp="1"/>
          </p:cNvSpPr>
          <p:nvPr>
            <p:ph idx="1"/>
          </p:nvPr>
        </p:nvSpPr>
        <p:spPr>
          <a:xfrm>
            <a:off x="4747099" y="107005"/>
            <a:ext cx="6640230" cy="6000552"/>
          </a:xfrm>
        </p:spPr>
        <p:txBody>
          <a:bodyPr>
            <a:normAutofit/>
          </a:bodyPr>
          <a:lstStyle/>
          <a:p>
            <a:pPr>
              <a:spcBef>
                <a:spcPts val="600"/>
              </a:spcBef>
              <a:buClr>
                <a:srgbClr val="C00000"/>
              </a:buClr>
              <a:buFont typeface="Wingdings" panose="05000000000000000000" pitchFamily="2" charset="2"/>
              <a:buChar char="ü"/>
            </a:pPr>
            <a:r>
              <a:rPr lang="el-GR" sz="2200" dirty="0"/>
              <a:t>Δίκτυο  </a:t>
            </a:r>
            <a:r>
              <a:rPr lang="el-GR" sz="2200" b="1" dirty="0"/>
              <a:t>κοινωνικών  επαφών </a:t>
            </a:r>
            <a:r>
              <a:rPr lang="el-GR" sz="2200" dirty="0"/>
              <a:t>(οικογενειακό, επαγγελματικό ή ευρύτερο κοινωνικό περιβάλλον του ατόμου ή κοινωνικές/ εκπαιδευτικές/καλλιτεχνικές ομάδες που ανήκει το άτομο)</a:t>
            </a:r>
          </a:p>
          <a:p>
            <a:pPr>
              <a:spcBef>
                <a:spcPts val="600"/>
              </a:spcBef>
              <a:buClr>
                <a:srgbClr val="C00000"/>
              </a:buClr>
              <a:buFont typeface="Wingdings" panose="05000000000000000000" pitchFamily="2" charset="2"/>
              <a:buChar char="ü"/>
            </a:pPr>
            <a:r>
              <a:rPr lang="el-GR" sz="2200" dirty="0"/>
              <a:t> Η ύπαρξη </a:t>
            </a:r>
            <a:r>
              <a:rPr lang="el-GR" sz="2200" b="1" dirty="0"/>
              <a:t>ικανοποιητικών και συναισθηματικών σχέσεων </a:t>
            </a:r>
            <a:r>
              <a:rPr lang="el-GR" sz="2200" dirty="0"/>
              <a:t>στο δίκτυο αυτό </a:t>
            </a:r>
          </a:p>
          <a:p>
            <a:pPr>
              <a:buClr>
                <a:srgbClr val="C00000"/>
              </a:buClr>
              <a:buFont typeface="Wingdings" panose="05000000000000000000" pitchFamily="2" charset="2"/>
              <a:buChar char="ü"/>
            </a:pPr>
            <a:endParaRPr lang="el-GR" sz="2000" dirty="0"/>
          </a:p>
          <a:p>
            <a:pPr marL="0" indent="0">
              <a:buClr>
                <a:srgbClr val="C00000"/>
              </a:buClr>
              <a:buNone/>
            </a:pPr>
            <a:r>
              <a:rPr lang="el-GR" sz="2000" dirty="0"/>
              <a:t>    </a:t>
            </a:r>
          </a:p>
        </p:txBody>
      </p:sp>
      <p:sp>
        <p:nvSpPr>
          <p:cNvPr id="2" name="Θέση ημερομηνίας 1">
            <a:extLst>
              <a:ext uri="{FF2B5EF4-FFF2-40B4-BE49-F238E27FC236}">
                <a16:creationId xmlns:a16="http://schemas.microsoft.com/office/drawing/2014/main" xmlns="" id="{4B4F1B11-2BA6-12C3-FCE5-2A145E98E521}"/>
              </a:ext>
            </a:extLst>
          </p:cNvPr>
          <p:cNvSpPr>
            <a:spLocks noGrp="1"/>
          </p:cNvSpPr>
          <p:nvPr>
            <p:ph type="dt" sz="half" idx="10"/>
          </p:nvPr>
        </p:nvSpPr>
        <p:spPr>
          <a:xfrm>
            <a:off x="313860" y="6256094"/>
            <a:ext cx="3517568" cy="365125"/>
          </a:xfrm>
        </p:spPr>
        <p:txBody>
          <a:bodyPr/>
          <a:lstStyle/>
          <a:p>
            <a:pPr rtl="0"/>
            <a:r>
              <a:rPr lang="el-GR" sz="1200" dirty="0"/>
              <a:t>ΚΕΡΚΥΡΑ 8/11/2025</a:t>
            </a:r>
            <a:endParaRPr lang="en-US" sz="1200" dirty="0"/>
          </a:p>
        </p:txBody>
      </p:sp>
      <p:sp>
        <p:nvSpPr>
          <p:cNvPr id="13" name="TextBox 12">
            <a:extLst>
              <a:ext uri="{FF2B5EF4-FFF2-40B4-BE49-F238E27FC236}">
                <a16:creationId xmlns:a16="http://schemas.microsoft.com/office/drawing/2014/main" xmlns="" id="{930CE11D-4364-0CEA-14AB-28457F2686CD}"/>
              </a:ext>
            </a:extLst>
          </p:cNvPr>
          <p:cNvSpPr txBox="1"/>
          <p:nvPr/>
        </p:nvSpPr>
        <p:spPr>
          <a:xfrm>
            <a:off x="330742" y="811476"/>
            <a:ext cx="3677055" cy="954107"/>
          </a:xfrm>
          <a:prstGeom prst="rect">
            <a:avLst/>
          </a:prstGeom>
          <a:noFill/>
        </p:spPr>
        <p:txBody>
          <a:bodyPr wrap="square" rtlCol="0">
            <a:spAutoFit/>
          </a:bodyPr>
          <a:lstStyle/>
          <a:p>
            <a:r>
              <a:rPr lang="el-GR" sz="2800" spc="-50" dirty="0">
                <a:solidFill>
                  <a:srgbClr val="FFFFFF"/>
                </a:solidFill>
                <a:ea typeface="+mj-ea"/>
                <a:cs typeface="+mj-cs"/>
              </a:rPr>
              <a:t>Θετικοί Κοινωνικοί Παράγοντες / Πόροι </a:t>
            </a:r>
          </a:p>
        </p:txBody>
      </p:sp>
      <p:pic>
        <p:nvPicPr>
          <p:cNvPr id="17" name="Εικόνα 16">
            <a:extLst>
              <a:ext uri="{FF2B5EF4-FFF2-40B4-BE49-F238E27FC236}">
                <a16:creationId xmlns:a16="http://schemas.microsoft.com/office/drawing/2014/main" xmlns="" id="{0CF51B3A-BE59-5EAA-2D6F-5BD101F4A585}"/>
              </a:ext>
            </a:extLst>
          </p:cNvPr>
          <p:cNvPicPr>
            <a:picLocks noChangeAspect="1"/>
          </p:cNvPicPr>
          <p:nvPr/>
        </p:nvPicPr>
        <p:blipFill>
          <a:blip r:embed="rId2" cstate="print"/>
          <a:stretch>
            <a:fillRect/>
          </a:stretch>
        </p:blipFill>
        <p:spPr>
          <a:xfrm>
            <a:off x="313860" y="3503269"/>
            <a:ext cx="3847171" cy="2604288"/>
          </a:xfrm>
          <a:prstGeom prst="rect">
            <a:avLst/>
          </a:prstGeom>
        </p:spPr>
      </p:pic>
      <p:graphicFrame>
        <p:nvGraphicFramePr>
          <p:cNvPr id="20" name="Πίνακας 19">
            <a:extLst>
              <a:ext uri="{FF2B5EF4-FFF2-40B4-BE49-F238E27FC236}">
                <a16:creationId xmlns:a16="http://schemas.microsoft.com/office/drawing/2014/main" xmlns="" id="{19949793-FA4A-463B-5200-E03586C019CF}"/>
              </a:ext>
            </a:extLst>
          </p:cNvPr>
          <p:cNvGraphicFramePr>
            <a:graphicFrameLocks noGrp="1"/>
          </p:cNvGraphicFramePr>
          <p:nvPr/>
        </p:nvGraphicFramePr>
        <p:xfrm>
          <a:off x="4805464" y="2538919"/>
          <a:ext cx="7386536" cy="4319080"/>
        </p:xfrm>
        <a:graphic>
          <a:graphicData uri="http://schemas.openxmlformats.org/drawingml/2006/table">
            <a:tbl>
              <a:tblPr firstRow="1" bandRow="1">
                <a:tableStyleId>{7E9639D4-E3E2-4D34-9284-5A2195B3D0D7}</a:tableStyleId>
              </a:tblPr>
              <a:tblGrid>
                <a:gridCol w="3445065">
                  <a:extLst>
                    <a:ext uri="{9D8B030D-6E8A-4147-A177-3AD203B41FA5}">
                      <a16:colId xmlns:a16="http://schemas.microsoft.com/office/drawing/2014/main" xmlns="" val="3113650959"/>
                    </a:ext>
                  </a:extLst>
                </a:gridCol>
                <a:gridCol w="3941471">
                  <a:extLst>
                    <a:ext uri="{9D8B030D-6E8A-4147-A177-3AD203B41FA5}">
                      <a16:colId xmlns:a16="http://schemas.microsoft.com/office/drawing/2014/main" xmlns="" val="864333164"/>
                    </a:ext>
                  </a:extLst>
                </a:gridCol>
              </a:tblGrid>
              <a:tr h="414180">
                <a:tc>
                  <a:txBody>
                    <a:bodyPr/>
                    <a:lstStyle/>
                    <a:p>
                      <a:r>
                        <a:rPr lang="el-GR" sz="2000" dirty="0"/>
                        <a:t>Παράγοντες Επικινδυνότητας</a:t>
                      </a:r>
                    </a:p>
                  </a:txBody>
                  <a:tcPr>
                    <a:lnR w="12700" cap="flat" cmpd="sng" algn="ctr">
                      <a:solidFill>
                        <a:schemeClr val="bg1"/>
                      </a:solidFill>
                      <a:prstDash val="solid"/>
                      <a:round/>
                      <a:headEnd type="none" w="med" len="med"/>
                      <a:tailEnd type="none" w="med" len="med"/>
                    </a:lnR>
                  </a:tcPr>
                </a:tc>
                <a:tc>
                  <a:txBody>
                    <a:bodyPr/>
                    <a:lstStyle/>
                    <a:p>
                      <a:r>
                        <a:rPr lang="el-GR" sz="2000" dirty="0"/>
                        <a:t>Προστατευτικοί παράγοντες</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849544364"/>
                  </a:ext>
                </a:extLst>
              </a:tr>
              <a:tr h="1301633">
                <a:tc rowSpan="2">
                  <a:txBody>
                    <a:bodyPr/>
                    <a:lstStyle/>
                    <a:p>
                      <a:endParaRPr lang="el-GR" sz="1900" dirty="0"/>
                    </a:p>
                    <a:p>
                      <a:r>
                        <a:rPr lang="el-GR" sz="1900" dirty="0"/>
                        <a:t>Οποιαδήποτε </a:t>
                      </a:r>
                      <a:r>
                        <a:rPr lang="el-GR" sz="1900" dirty="0" err="1"/>
                        <a:t>στρεσσογόνος</a:t>
                      </a:r>
                      <a:r>
                        <a:rPr lang="el-GR" sz="1900" dirty="0"/>
                        <a:t> εμπειρία/ αρνητική  κατάσταση που αυξάνει την πιθανότητα  παρουσίας δυσκολιών  ψυχοκοινωνικής προσαρμογής.</a:t>
                      </a:r>
                    </a:p>
                  </a:txBody>
                  <a:tcPr>
                    <a:lnR w="12700" cap="flat" cmpd="sng" algn="ctr">
                      <a:solidFill>
                        <a:schemeClr val="tx1"/>
                      </a:solidFill>
                      <a:prstDash val="solid"/>
                      <a:round/>
                      <a:headEnd type="none" w="med" len="med"/>
                      <a:tailEnd type="none" w="med" len="med"/>
                    </a:lnR>
                  </a:tcPr>
                </a:tc>
                <a:tc>
                  <a:txBody>
                    <a:bodyPr/>
                    <a:lstStyle/>
                    <a:p>
                      <a:r>
                        <a:rPr lang="el-GR" sz="1900" dirty="0"/>
                        <a:t>Ατομικά χαρακτηριστικά (θετική εικόνα εαυτού, δεξιότητες επίλυσης προβλήματος, συναισθηματική νοημοσύνη κ.α.)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25922490"/>
                  </a:ext>
                </a:extLst>
              </a:tr>
              <a:tr h="1604339">
                <a:tc vMerge="1">
                  <a:txBody>
                    <a:bodyPr/>
                    <a:lstStyle/>
                    <a:p>
                      <a:endParaRPr lang="el-GR" dirty="0"/>
                    </a:p>
                  </a:txBody>
                  <a:tcPr>
                    <a:lnR w="12700" cap="flat" cmpd="sng" algn="ctr">
                      <a:solidFill>
                        <a:schemeClr val="tx1"/>
                      </a:solidFill>
                      <a:prstDash val="solid"/>
                      <a:round/>
                      <a:headEnd type="none" w="med" len="med"/>
                      <a:tailEnd type="none" w="med" len="med"/>
                    </a:lnR>
                  </a:tcPr>
                </a:tc>
                <a:tc>
                  <a:txBody>
                    <a:bodyPr/>
                    <a:lstStyle/>
                    <a:p>
                      <a:r>
                        <a:rPr lang="el-GR" sz="1900" dirty="0"/>
                        <a:t> Στοιχεία οικογενειακού ή και κοινωνικού πλαισίου (π.χ. στήριξη, συναισθηματική επικοινωνία, αποδοχή, ενθάρρυνση, αυτονομία, δίκτυο κοινωνικών επαφών)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95440565"/>
                  </a:ext>
                </a:extLst>
              </a:tr>
              <a:tr h="998928">
                <a:tc>
                  <a:txBody>
                    <a:bodyPr/>
                    <a:lstStyle/>
                    <a:p>
                      <a:endParaRPr lang="el-GR" sz="1900" dirty="0"/>
                    </a:p>
                  </a:txBody>
                  <a:tcPr>
                    <a:lnR w="12700" cap="flat" cmpd="sng" algn="ctr">
                      <a:solidFill>
                        <a:schemeClr val="tx1"/>
                      </a:solidFill>
                      <a:prstDash val="solid"/>
                      <a:round/>
                      <a:headEnd type="none" w="med" len="med"/>
                      <a:tailEnd type="none" w="med" len="med"/>
                    </a:lnR>
                  </a:tcPr>
                </a:tc>
                <a:tc>
                  <a:txBody>
                    <a:bodyPr/>
                    <a:lstStyle/>
                    <a:p>
                      <a:r>
                        <a:rPr lang="el-GR" sz="1900" dirty="0"/>
                        <a:t> Πρόσβαση σε υπηρεσίες υγείας, κοινωνικές υπηρεσίες στην κοινότητα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9625606"/>
                  </a:ext>
                </a:extLst>
              </a:tr>
            </a:tbl>
          </a:graphicData>
        </a:graphic>
      </p:graphicFrame>
    </p:spTree>
    <p:extLst>
      <p:ext uri="{BB962C8B-B14F-4D97-AF65-F5344CB8AC3E}">
        <p14:creationId xmlns:p14="http://schemas.microsoft.com/office/powerpoint/2010/main" xmlns="" val="16178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itle 1">
            <a:extLst>
              <a:ext uri="{FF2B5EF4-FFF2-40B4-BE49-F238E27FC236}">
                <a16:creationId xmlns:a16="http://schemas.microsoft.com/office/drawing/2014/main" xmlns="" id="{C5FAB682-8F73-93F3-31F1-468DE3DD8D2C}"/>
              </a:ext>
            </a:extLst>
          </p:cNvPr>
          <p:cNvSpPr>
            <a:spLocks noGrp="1"/>
          </p:cNvSpPr>
          <p:nvPr>
            <p:ph type="title"/>
          </p:nvPr>
        </p:nvSpPr>
        <p:spPr>
          <a:xfrm>
            <a:off x="258793" y="286603"/>
            <a:ext cx="10896888" cy="1450757"/>
          </a:xfrm>
        </p:spPr>
        <p:txBody>
          <a:bodyPr/>
          <a:lstStyle/>
          <a:p>
            <a:r>
              <a:rPr lang="el-GR" sz="4000" dirty="0">
                <a:latin typeface="+mn-lt"/>
              </a:rPr>
              <a:t>Επαγγελματική ανθεκτικότητα (</a:t>
            </a:r>
            <a:r>
              <a:rPr lang="en-US" sz="4000" dirty="0">
                <a:latin typeface="+mn-lt"/>
              </a:rPr>
              <a:t>career resilience)</a:t>
            </a:r>
          </a:p>
        </p:txBody>
      </p:sp>
      <p:pic>
        <p:nvPicPr>
          <p:cNvPr id="5126" name="Picture 6" descr="Οικοδομώντας Ψυχική Ανθεκτικότητα - Ψυχολόγος | Έλενα Πατήλα">
            <a:extLst>
              <a:ext uri="{FF2B5EF4-FFF2-40B4-BE49-F238E27FC236}">
                <a16:creationId xmlns:a16="http://schemas.microsoft.com/office/drawing/2014/main" xmlns="" id="{D5601233-5163-5ED6-5268-D65E67E64FE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24853" y="2032807"/>
            <a:ext cx="4761667" cy="4178212"/>
          </a:xfrm>
          <a:prstGeom prst="rect">
            <a:avLst/>
          </a:prstGeom>
          <a:solidFill>
            <a:srgbClr val="FFFFFF"/>
          </a:solidFill>
        </p:spPr>
      </p:pic>
      <p:sp>
        <p:nvSpPr>
          <p:cNvPr id="6" name="TextBox 5">
            <a:extLst>
              <a:ext uri="{FF2B5EF4-FFF2-40B4-BE49-F238E27FC236}">
                <a16:creationId xmlns:a16="http://schemas.microsoft.com/office/drawing/2014/main" xmlns="" id="{3766BB99-1D48-6311-04EF-A9BAE8664879}"/>
              </a:ext>
            </a:extLst>
          </p:cNvPr>
          <p:cNvSpPr txBox="1"/>
          <p:nvPr/>
        </p:nvSpPr>
        <p:spPr>
          <a:xfrm>
            <a:off x="5236234" y="1949571"/>
            <a:ext cx="6630913" cy="4862392"/>
          </a:xfrm>
          <a:prstGeom prst="rect">
            <a:avLst/>
          </a:prstGeom>
        </p:spPr>
        <p:txBody>
          <a:bodyPr vert="horz" lIns="0" tIns="45720" rIns="0" bIns="45720" rtlCol="0">
            <a:normAutofit fontScale="85000" lnSpcReduction="20000"/>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sz="900" b="1"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2200" dirty="0">
                <a:solidFill>
                  <a:schemeClr val="tx1">
                    <a:lumMod val="75000"/>
                    <a:lumOff val="25000"/>
                  </a:schemeClr>
                </a:solidFill>
              </a:rPr>
              <a:t>H επα</a:t>
            </a:r>
            <a:r>
              <a:rPr lang="en-US" sz="2200" dirty="0" err="1">
                <a:solidFill>
                  <a:schemeClr val="tx1">
                    <a:lumMod val="75000"/>
                    <a:lumOff val="25000"/>
                  </a:schemeClr>
                </a:solidFill>
              </a:rPr>
              <a:t>γγελμ</a:t>
            </a:r>
            <a:r>
              <a:rPr lang="en-US" sz="2200" dirty="0">
                <a:solidFill>
                  <a:schemeClr val="tx1">
                    <a:lumMod val="75000"/>
                    <a:lumOff val="25000"/>
                  </a:schemeClr>
                </a:solidFill>
              </a:rPr>
              <a:t>ατική ανθεκτικότητ</a:t>
            </a:r>
            <a:r>
              <a:rPr lang="el-GR" sz="2200" dirty="0">
                <a:solidFill>
                  <a:schemeClr val="tx1">
                    <a:lumMod val="75000"/>
                    <a:lumOff val="25000"/>
                  </a:schemeClr>
                </a:solidFill>
              </a:rPr>
              <a:t>α</a:t>
            </a:r>
            <a:r>
              <a:rPr lang="en-US" sz="2200" dirty="0">
                <a:solidFill>
                  <a:schemeClr val="tx1">
                    <a:lumMod val="75000"/>
                    <a:lumOff val="25000"/>
                  </a:schemeClr>
                </a:solidFill>
              </a:rPr>
              <a:t> θεωρείται ως η ικανότητα προσαρμογής στις αλλαγές, ακόμη και όταν οι συνθήκες είναι αποθαρρυντικές ή αποδιοργανωτικές. </a:t>
            </a:r>
            <a:endParaRPr lang="el-GR" sz="22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2200" dirty="0">
                <a:solidFill>
                  <a:schemeClr val="tx1">
                    <a:lumMod val="75000"/>
                    <a:lumOff val="25000"/>
                  </a:schemeClr>
                </a:solidFill>
              </a:rPr>
              <a:t>Η επα</a:t>
            </a:r>
            <a:r>
              <a:rPr lang="en-US" sz="2200" dirty="0" err="1">
                <a:solidFill>
                  <a:schemeClr val="tx1">
                    <a:lumMod val="75000"/>
                    <a:lumOff val="25000"/>
                  </a:schemeClr>
                </a:solidFill>
              </a:rPr>
              <a:t>γγελμ</a:t>
            </a:r>
            <a:r>
              <a:rPr lang="en-US" sz="2200" dirty="0">
                <a:solidFill>
                  <a:schemeClr val="tx1">
                    <a:lumMod val="75000"/>
                    <a:lumOff val="25000"/>
                  </a:schemeClr>
                </a:solidFill>
              </a:rPr>
              <a:t>ατική ανθεκτικότητα προσανατολίζεται στην εξεύρεση αποτελεσματικών λύσεων, στην αποβολή του φόβου στον εργασιακό χώρο, στη διερεύνηση εφικτών λύσεων, στην καλλιέργεια κλίματος συνεργασίας και αλληλεγγύης μεταξύ των συναδέλφων, στη διεκδίκηση δίκαιων αιτημάτων, στην αυτοπεποίθηση για την επίτευξη των στόχων.</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2200" dirty="0">
                <a:solidFill>
                  <a:schemeClr val="tx1">
                    <a:lumMod val="75000"/>
                    <a:lumOff val="25000"/>
                  </a:schemeClr>
                </a:solidFill>
              </a:rPr>
              <a:t>Η α</a:t>
            </a:r>
            <a:r>
              <a:rPr lang="en-US" sz="2200" dirty="0" err="1">
                <a:solidFill>
                  <a:schemeClr val="tx1">
                    <a:lumMod val="75000"/>
                    <a:lumOff val="25000"/>
                  </a:schemeClr>
                </a:solidFill>
              </a:rPr>
              <a:t>νθεκτικότητ</a:t>
            </a:r>
            <a:r>
              <a:rPr lang="en-US" sz="2200" dirty="0">
                <a:solidFill>
                  <a:schemeClr val="tx1">
                    <a:lumMod val="75000"/>
                    <a:lumOff val="25000"/>
                  </a:schemeClr>
                </a:solidFill>
              </a:rPr>
              <a:t>α είναι μια έννοια πολύ κοντινή με την </a:t>
            </a:r>
            <a:r>
              <a:rPr lang="en-US" sz="2200" b="1" dirty="0">
                <a:solidFill>
                  <a:schemeClr val="tx1">
                    <a:lumMod val="75000"/>
                    <a:lumOff val="25000"/>
                  </a:schemeClr>
                </a:solidFill>
              </a:rPr>
              <a:t>προσαρμοστικότητα</a:t>
            </a:r>
            <a:r>
              <a:rPr lang="en-US" sz="2200" dirty="0">
                <a:solidFill>
                  <a:schemeClr val="tx1">
                    <a:lumMod val="75000"/>
                    <a:lumOff val="25000"/>
                  </a:schemeClr>
                </a:solidFill>
              </a:rPr>
              <a:t>  και συχνά την εμπεριέχει. Η </a:t>
            </a:r>
            <a:r>
              <a:rPr lang="en-US" sz="2200" b="1" dirty="0">
                <a:solidFill>
                  <a:schemeClr val="tx1">
                    <a:lumMod val="75000"/>
                    <a:lumOff val="25000"/>
                  </a:schemeClr>
                </a:solidFill>
              </a:rPr>
              <a:t>π</a:t>
            </a:r>
            <a:r>
              <a:rPr lang="en-US" sz="2200" b="1" dirty="0" err="1">
                <a:solidFill>
                  <a:schemeClr val="tx1">
                    <a:lumMod val="75000"/>
                    <a:lumOff val="25000"/>
                  </a:schemeClr>
                </a:solidFill>
              </a:rPr>
              <a:t>ροσ</a:t>
            </a:r>
            <a:r>
              <a:rPr lang="en-US" sz="2200" b="1" dirty="0">
                <a:solidFill>
                  <a:schemeClr val="tx1">
                    <a:lumMod val="75000"/>
                    <a:lumOff val="25000"/>
                  </a:schemeClr>
                </a:solidFill>
              </a:rPr>
              <a:t>αρμοστικότητα</a:t>
            </a:r>
            <a:r>
              <a:rPr lang="en-US" sz="2200" dirty="0">
                <a:solidFill>
                  <a:schemeClr val="tx1">
                    <a:lumMod val="75000"/>
                    <a:lumOff val="25000"/>
                  </a:schemeClr>
                </a:solidFill>
              </a:rPr>
              <a:t> είναι η ικανότητα να εκμεταλλευόμαστε τις προσωπικές ικανότητες και τις δυνατότητες του περιβάλλοντος προκειμένου </a:t>
            </a:r>
            <a:r>
              <a:rPr lang="en-US" sz="2200" b="1" dirty="0">
                <a:solidFill>
                  <a:schemeClr val="tx1">
                    <a:lumMod val="75000"/>
                    <a:lumOff val="25000"/>
                  </a:schemeClr>
                </a:solidFill>
              </a:rPr>
              <a:t>να διαχειριστούμε ή να «διαπραγματευτούμε» την αλλαγή στην πάροδο του χρόνου</a:t>
            </a:r>
            <a:r>
              <a:rPr lang="en-US" sz="2200" dirty="0">
                <a:solidFill>
                  <a:schemeClr val="tx1">
                    <a:lumMod val="75000"/>
                    <a:lumOff val="25000"/>
                  </a:schemeClr>
                </a:solidFill>
              </a:rPr>
              <a:t>. Η </a:t>
            </a:r>
            <a:r>
              <a:rPr lang="en-US" sz="2200" b="1" dirty="0">
                <a:solidFill>
                  <a:schemeClr val="tx1">
                    <a:lumMod val="75000"/>
                    <a:lumOff val="25000"/>
                  </a:schemeClr>
                </a:solidFill>
              </a:rPr>
              <a:t>α</a:t>
            </a:r>
            <a:r>
              <a:rPr lang="en-US" sz="2200" b="1" dirty="0" err="1">
                <a:solidFill>
                  <a:schemeClr val="tx1">
                    <a:lumMod val="75000"/>
                    <a:lumOff val="25000"/>
                  </a:schemeClr>
                </a:solidFill>
              </a:rPr>
              <a:t>νθεκτικότητ</a:t>
            </a:r>
            <a:r>
              <a:rPr lang="en-US" sz="2200" b="1" dirty="0">
                <a:solidFill>
                  <a:schemeClr val="tx1">
                    <a:lumMod val="75000"/>
                    <a:lumOff val="25000"/>
                  </a:schemeClr>
                </a:solidFill>
              </a:rPr>
              <a:t>α </a:t>
            </a:r>
            <a:r>
              <a:rPr lang="en-US" sz="2200" dirty="0">
                <a:solidFill>
                  <a:schemeClr val="tx1">
                    <a:lumMod val="75000"/>
                    <a:lumOff val="25000"/>
                  </a:schemeClr>
                </a:solidFill>
              </a:rPr>
              <a:t>φαίνεται ότι συντονίζει τη συμπεριφορά μας με τα συναισθήματα και τις γνωστικές μας λειτουργίες, ώστε </a:t>
            </a:r>
            <a:r>
              <a:rPr lang="en-US" sz="2200" b="1" dirty="0">
                <a:solidFill>
                  <a:schemeClr val="tx1">
                    <a:lumMod val="75000"/>
                    <a:lumOff val="25000"/>
                  </a:schemeClr>
                </a:solidFill>
              </a:rPr>
              <a:t>να επιβιώσουμε από την αλλαγή τη στιγμή που αυτή συμβαίνει!</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sz="9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sz="9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sz="9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sz="900"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sz="900" dirty="0">
              <a:solidFill>
                <a:schemeClr val="tx1">
                  <a:lumMod val="75000"/>
                  <a:lumOff val="25000"/>
                </a:schemeClr>
              </a:solidFill>
            </a:endParaRPr>
          </a:p>
        </p:txBody>
      </p:sp>
      <p:sp>
        <p:nvSpPr>
          <p:cNvPr id="5" name="Θέση ημερομηνίας 4">
            <a:extLst>
              <a:ext uri="{FF2B5EF4-FFF2-40B4-BE49-F238E27FC236}">
                <a16:creationId xmlns:a16="http://schemas.microsoft.com/office/drawing/2014/main" xmlns="" id="{7DE49E42-A209-A614-50D8-D1E3190352E1}"/>
              </a:ext>
            </a:extLst>
          </p:cNvPr>
          <p:cNvSpPr>
            <a:spLocks noGrp="1"/>
          </p:cNvSpPr>
          <p:nvPr>
            <p:ph type="dt" sz="half" idx="10"/>
          </p:nvPr>
        </p:nvSpPr>
        <p:spPr>
          <a:xfrm>
            <a:off x="8218426" y="6446838"/>
            <a:ext cx="2584850" cy="365125"/>
          </a:xfrm>
        </p:spPr>
        <p:txBody>
          <a:bodyPr vert="horz" lIns="91440" tIns="45720" rIns="91440" bIns="45720" rtlCol="0" anchor="ctr">
            <a:normAutofit/>
          </a:bodyPr>
          <a:lstStyle/>
          <a:p>
            <a:pPr>
              <a:spcAft>
                <a:spcPts val="600"/>
              </a:spcAft>
            </a:pPr>
            <a:r>
              <a:rPr lang="el-GR" sz="1200" dirty="0"/>
              <a:t>ΚΕΡΚΥΡΑ 8/11/2025</a:t>
            </a:r>
            <a:endParaRPr lang="en-US" sz="1200" dirty="0"/>
          </a:p>
        </p:txBody>
      </p:sp>
    </p:spTree>
    <p:extLst>
      <p:ext uri="{BB962C8B-B14F-4D97-AF65-F5344CB8AC3E}">
        <p14:creationId xmlns:p14="http://schemas.microsoft.com/office/powerpoint/2010/main" xmlns="" val="289407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4E977820-C117-4830-7177-D6A7D08D0BFC}"/>
              </a:ext>
            </a:extLst>
          </p:cNvPr>
          <p:cNvSpPr>
            <a:spLocks noGrp="1"/>
          </p:cNvSpPr>
          <p:nvPr>
            <p:ph type="title"/>
          </p:nvPr>
        </p:nvSpPr>
        <p:spPr>
          <a:xfrm>
            <a:off x="643467" y="46355"/>
            <a:ext cx="3440854" cy="2341246"/>
          </a:xfrm>
        </p:spPr>
        <p:txBody>
          <a:bodyPr/>
          <a:lstStyle/>
          <a:p>
            <a:pPr>
              <a:spcAft>
                <a:spcPts val="600"/>
              </a:spcAft>
            </a:pPr>
            <a:r>
              <a:rPr lang="el-GR" sz="4000" dirty="0">
                <a:latin typeface="+mn-lt"/>
              </a:rPr>
              <a:t>Ο μύθος των άτρωτων ανθρώπων</a:t>
            </a:r>
          </a:p>
        </p:txBody>
      </p:sp>
      <p:sp>
        <p:nvSpPr>
          <p:cNvPr id="4" name="Θέση περιεχομένου 3">
            <a:extLst>
              <a:ext uri="{FF2B5EF4-FFF2-40B4-BE49-F238E27FC236}">
                <a16:creationId xmlns:a16="http://schemas.microsoft.com/office/drawing/2014/main" xmlns="" id="{5D2D03E2-B020-7368-1DAC-936C332F117A}"/>
              </a:ext>
            </a:extLst>
          </p:cNvPr>
          <p:cNvSpPr>
            <a:spLocks noGrp="1"/>
          </p:cNvSpPr>
          <p:nvPr>
            <p:ph idx="1"/>
          </p:nvPr>
        </p:nvSpPr>
        <p:spPr>
          <a:xfrm>
            <a:off x="5087566" y="603115"/>
            <a:ext cx="6789906" cy="5504441"/>
          </a:xfrm>
        </p:spPr>
        <p:txBody>
          <a:bodyPr>
            <a:normAutofit/>
          </a:bodyPr>
          <a:lstStyle/>
          <a:p>
            <a:pPr>
              <a:spcAft>
                <a:spcPts val="1200"/>
              </a:spcAft>
              <a:buClr>
                <a:srgbClr val="C00000"/>
              </a:buClr>
              <a:buFont typeface="Wingdings 2" panose="05020102010507070707" pitchFamily="18" charset="2"/>
              <a:buChar char=""/>
            </a:pPr>
            <a:r>
              <a:rPr lang="el-GR" sz="2800" dirty="0"/>
              <a:t> Όλοι/</a:t>
            </a:r>
            <a:r>
              <a:rPr lang="el-GR" sz="2800" dirty="0" err="1"/>
              <a:t>ες</a:t>
            </a:r>
            <a:r>
              <a:rPr lang="el-GR" sz="2800" dirty="0"/>
              <a:t> θα εκτεθούμε σε δυσκολίες και όλοι/</a:t>
            </a:r>
            <a:r>
              <a:rPr lang="el-GR" sz="2800" dirty="0" err="1"/>
              <a:t>ες</a:t>
            </a:r>
            <a:r>
              <a:rPr lang="el-GR" sz="2800" dirty="0"/>
              <a:t>  θα παρουσιάσουμε στιγμές όπου θα νιώσουμε τρωτοί/</a:t>
            </a:r>
            <a:r>
              <a:rPr lang="el-GR" sz="2800" dirty="0" err="1"/>
              <a:t>ές</a:t>
            </a:r>
            <a:r>
              <a:rPr lang="el-GR" sz="2800" dirty="0"/>
              <a:t>.</a:t>
            </a:r>
          </a:p>
          <a:p>
            <a:pPr>
              <a:spcAft>
                <a:spcPts val="1200"/>
              </a:spcAft>
              <a:buClr>
                <a:srgbClr val="C00000"/>
              </a:buClr>
              <a:buFont typeface="Wingdings 2" panose="05020102010507070707" pitchFamily="18" charset="2"/>
              <a:buChar char=""/>
            </a:pPr>
            <a:r>
              <a:rPr lang="el-GR" sz="2800" dirty="0"/>
              <a:t> Ανθεκτικοί είναι οι ενήλικοι εκείνοι που επιβιώνουν και ανταπεξέρχονται μέσα από τα συναισθήματα και τις συνέπειες των εντάσεων και των επώδυνων γεγονότων.</a:t>
            </a:r>
          </a:p>
        </p:txBody>
      </p:sp>
      <p:sp>
        <p:nvSpPr>
          <p:cNvPr id="2" name="Θέση ημερομηνίας 1">
            <a:extLst>
              <a:ext uri="{FF2B5EF4-FFF2-40B4-BE49-F238E27FC236}">
                <a16:creationId xmlns:a16="http://schemas.microsoft.com/office/drawing/2014/main" xmlns="" id="{97EC9811-F1D5-338B-2389-56F074325B07}"/>
              </a:ext>
            </a:extLst>
          </p:cNvPr>
          <p:cNvSpPr>
            <a:spLocks noGrp="1"/>
          </p:cNvSpPr>
          <p:nvPr>
            <p:ph type="dt" sz="half" idx="10"/>
          </p:nvPr>
        </p:nvSpPr>
        <p:spPr/>
        <p:txBody>
          <a:bodyPr/>
          <a:lstStyle/>
          <a:p>
            <a:pPr rtl="0"/>
            <a:r>
              <a:rPr lang="el-GR" sz="1200" dirty="0"/>
              <a:t>ΚΕΡΚΥΡΑ 8/11/2025</a:t>
            </a:r>
            <a:endParaRPr lang="en-US" sz="1200" dirty="0"/>
          </a:p>
        </p:txBody>
      </p:sp>
      <p:pic>
        <p:nvPicPr>
          <p:cNvPr id="6146" name="Picture 2" descr="Άτρωτος Καματερού | Kamateró">
            <a:extLst>
              <a:ext uri="{FF2B5EF4-FFF2-40B4-BE49-F238E27FC236}">
                <a16:creationId xmlns:a16="http://schemas.microsoft.com/office/drawing/2014/main" xmlns="" id="{9E11AFA6-E61F-CA79-8112-373D7EA9513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3464" y="2976880"/>
            <a:ext cx="3440856" cy="33315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292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C8EB9778-FEDC-C429-AE66-FED6866DFCF1}"/>
              </a:ext>
            </a:extLst>
          </p:cNvPr>
          <p:cNvPicPr>
            <a:picLocks noChangeAspect="1"/>
          </p:cNvPicPr>
          <p:nvPr/>
        </p:nvPicPr>
        <p:blipFill>
          <a:blip r:embed="rId3" cstate="print"/>
          <a:stretch>
            <a:fillRect/>
          </a:stretch>
        </p:blipFill>
        <p:spPr>
          <a:xfrm>
            <a:off x="0" y="0"/>
            <a:ext cx="4104640" cy="6297283"/>
          </a:xfrm>
          <a:prstGeom prst="rect">
            <a:avLst/>
          </a:prstGeom>
          <a:scene3d>
            <a:camera prst="orthographicFront"/>
            <a:lightRig rig="threePt" dir="t"/>
          </a:scene3d>
          <a:sp3d prstMaterial="softEdge"/>
        </p:spPr>
      </p:pic>
      <p:sp>
        <p:nvSpPr>
          <p:cNvPr id="2" name="Θέση ημερομηνίας 1">
            <a:extLst>
              <a:ext uri="{FF2B5EF4-FFF2-40B4-BE49-F238E27FC236}">
                <a16:creationId xmlns:a16="http://schemas.microsoft.com/office/drawing/2014/main" xmlns="" id="{24EDED30-4A71-AAA8-B1EC-B16A5839A540}"/>
              </a:ext>
            </a:extLst>
          </p:cNvPr>
          <p:cNvSpPr>
            <a:spLocks noGrp="1"/>
          </p:cNvSpPr>
          <p:nvPr>
            <p:ph type="dt" sz="half" idx="10"/>
          </p:nvPr>
        </p:nvSpPr>
        <p:spPr/>
        <p:txBody>
          <a:bodyPr/>
          <a:lstStyle/>
          <a:p>
            <a:pPr rtl="0"/>
            <a:r>
              <a:rPr lang="el-GR" sz="1200" dirty="0"/>
              <a:t>ΚΕΡΚΥΡΑ 8/11/2025</a:t>
            </a:r>
            <a:endParaRPr lang="en-US" sz="1200" dirty="0"/>
          </a:p>
        </p:txBody>
      </p:sp>
      <p:sp>
        <p:nvSpPr>
          <p:cNvPr id="6" name="TextBox 5">
            <a:extLst>
              <a:ext uri="{FF2B5EF4-FFF2-40B4-BE49-F238E27FC236}">
                <a16:creationId xmlns:a16="http://schemas.microsoft.com/office/drawing/2014/main" xmlns="" id="{9B8A8CC8-8DDF-F384-64E0-39CE97F4C487}"/>
              </a:ext>
            </a:extLst>
          </p:cNvPr>
          <p:cNvSpPr txBox="1"/>
          <p:nvPr/>
        </p:nvSpPr>
        <p:spPr>
          <a:xfrm>
            <a:off x="4287521" y="-142239"/>
            <a:ext cx="7721600" cy="10726013"/>
          </a:xfrm>
          <a:prstGeom prst="rect">
            <a:avLst/>
          </a:prstGeom>
          <a:noFill/>
        </p:spPr>
        <p:txBody>
          <a:bodyPr wrap="square" rtlCol="0">
            <a:spAutoFit/>
          </a:bodyPr>
          <a:lstStyle/>
          <a:p>
            <a:pPr>
              <a:spcAft>
                <a:spcPts val="1200"/>
              </a:spcAft>
            </a:pPr>
            <a:endParaRPr lang="el-GR" b="1" dirty="0">
              <a:solidFill>
                <a:srgbClr val="C00000"/>
              </a:solidFill>
            </a:endParaRPr>
          </a:p>
          <a:p>
            <a:pPr>
              <a:spcAft>
                <a:spcPts val="1200"/>
              </a:spcAft>
            </a:pPr>
            <a:r>
              <a:rPr lang="el-GR" b="1" dirty="0">
                <a:solidFill>
                  <a:srgbClr val="C00000"/>
                </a:solidFill>
              </a:rPr>
              <a:t>Πού απευθύνεται ένα άτομο για προβλήματα επαγγελματικής εξουθένωσης (κοινοτικοί πόροι):</a:t>
            </a:r>
          </a:p>
          <a:p>
            <a:pPr marL="285750" indent="-285750">
              <a:buClr>
                <a:srgbClr val="C00000"/>
              </a:buClr>
              <a:buFont typeface="Arial" panose="020B0604020202020204" pitchFamily="34" charset="0"/>
              <a:buChar char="•"/>
            </a:pPr>
            <a:r>
              <a:rPr lang="el-GR" b="1" dirty="0"/>
              <a:t>Κέντρα Ψυχικής Υγείας</a:t>
            </a:r>
          </a:p>
          <a:p>
            <a:pPr marL="285750" indent="-285750">
              <a:buClr>
                <a:srgbClr val="C00000"/>
              </a:buClr>
              <a:buFont typeface="Arial" panose="020B0604020202020204" pitchFamily="34" charset="0"/>
              <a:buChar char="•"/>
            </a:pPr>
            <a:r>
              <a:rPr lang="el-GR" b="1" dirty="0"/>
              <a:t>Κέντρα Κοινότητας και Κοινωνικές Υπηρεσίες Δήμων</a:t>
            </a:r>
          </a:p>
          <a:p>
            <a:pPr marL="285750" indent="-285750">
              <a:buClr>
                <a:srgbClr val="C00000"/>
              </a:buClr>
              <a:buFont typeface="Arial" panose="020B0604020202020204" pitchFamily="34" charset="0"/>
              <a:buChar char="•"/>
            </a:pPr>
            <a:r>
              <a:rPr lang="el-GR" b="1" dirty="0"/>
              <a:t>Σύλλογοι, εργατικές ενώσεις</a:t>
            </a:r>
          </a:p>
          <a:p>
            <a:pPr marL="285750" indent="-285750">
              <a:buFont typeface="Arial" panose="020B0604020202020204" pitchFamily="34" charset="0"/>
              <a:buChar char="•"/>
            </a:pPr>
            <a:endParaRPr lang="el-GR" b="1" dirty="0"/>
          </a:p>
          <a:p>
            <a:r>
              <a:rPr lang="el-GR" b="1" dirty="0"/>
              <a:t>Πιλοτική Εφαρμογή:</a:t>
            </a:r>
            <a:r>
              <a:rPr lang="el-GR" b="1" dirty="0">
                <a:solidFill>
                  <a:srgbClr val="C00000"/>
                </a:solidFill>
              </a:rPr>
              <a:t>  Κέντρα Ημέρας Υποστήριξης Εργαζομένων </a:t>
            </a:r>
          </a:p>
          <a:p>
            <a:pPr>
              <a:spcAft>
                <a:spcPts val="600"/>
              </a:spcAft>
            </a:pPr>
            <a:r>
              <a:rPr lang="el-GR" dirty="0" err="1"/>
              <a:t>τομεοποιημένες</a:t>
            </a:r>
            <a:r>
              <a:rPr lang="el-GR" dirty="0"/>
              <a:t> υπηρεσίες για την προώθηση της ψυχικής υγείας και της ευεξίας του εργαζόμενου πληθυσμού.  Εποπτεύονται από το Υπουργείο Υγείας και λειτουργούν από την Πανελλαδική Ένωση για την Ψυχοκοινωνική Αποκατάσταση και την Επαγγελματική Επανένταξη (Π.Ε.Ψ.Α.Ε.Ε).</a:t>
            </a:r>
          </a:p>
          <a:p>
            <a:pPr marL="285750" indent="-285750">
              <a:buClr>
                <a:srgbClr val="C00000"/>
              </a:buClr>
              <a:buFont typeface="Wingdings" panose="05000000000000000000" pitchFamily="2" charset="2"/>
              <a:buChar char="ü"/>
            </a:pPr>
            <a:r>
              <a:rPr lang="el-GR" dirty="0"/>
              <a:t>υλοποίηση προγραμμάτων ενημέρωσης και ευαισθητοποίησης</a:t>
            </a:r>
          </a:p>
          <a:p>
            <a:pPr marL="285750" indent="-285750">
              <a:buClr>
                <a:srgbClr val="C00000"/>
              </a:buClr>
              <a:buFont typeface="Wingdings" panose="05000000000000000000" pitchFamily="2" charset="2"/>
              <a:buChar char="ü"/>
            </a:pPr>
            <a:r>
              <a:rPr lang="el-GR" dirty="0"/>
              <a:t>υποστήριξη για </a:t>
            </a:r>
            <a:r>
              <a:rPr lang="el-GR" dirty="0" err="1"/>
              <a:t>οργανωσιακή</a:t>
            </a:r>
            <a:r>
              <a:rPr lang="el-GR" dirty="0"/>
              <a:t> βελτίωση στους χώρους εργασίας ώστε να δημιουργηθεί ένα ασφαλές και υποστηρικτικό περιβάλλον εργασίας</a:t>
            </a:r>
          </a:p>
          <a:p>
            <a:pPr marL="285750" indent="-285750">
              <a:buClr>
                <a:srgbClr val="C00000"/>
              </a:buClr>
              <a:buFont typeface="Wingdings" panose="05000000000000000000" pitchFamily="2" charset="2"/>
              <a:buChar char="ü"/>
            </a:pPr>
            <a:r>
              <a:rPr lang="el-GR" dirty="0"/>
              <a:t>ενίσχυση και πρόληψη της ψυχικής υγείας των εργαζομένων</a:t>
            </a:r>
          </a:p>
          <a:p>
            <a:pPr marL="285750" indent="-285750">
              <a:spcAft>
                <a:spcPts val="600"/>
              </a:spcAft>
              <a:buClr>
                <a:srgbClr val="C00000"/>
              </a:buClr>
              <a:buFont typeface="Wingdings" panose="05000000000000000000" pitchFamily="2" charset="2"/>
              <a:buChar char="ü"/>
            </a:pPr>
            <a:r>
              <a:rPr lang="el-GR" dirty="0"/>
              <a:t>παροχή ατομικής ή/και ομαδικής υποστήριξης (βραχεία ψυχοθεραπεία, επαγγελματική συμβουλευτική, πρόληψη ψυχιατρικών διαταραχών κ.α.)</a:t>
            </a:r>
          </a:p>
          <a:p>
            <a:pPr>
              <a:buClr>
                <a:srgbClr val="C00000"/>
              </a:buClr>
            </a:pPr>
            <a:r>
              <a:rPr lang="el-GR" u="sng" dirty="0"/>
              <a:t>Στελέχωση</a:t>
            </a:r>
            <a:r>
              <a:rPr lang="el-GR" dirty="0"/>
              <a:t>: </a:t>
            </a:r>
          </a:p>
          <a:p>
            <a:pPr>
              <a:buClr>
                <a:srgbClr val="C00000"/>
              </a:buClr>
            </a:pPr>
            <a:r>
              <a:rPr lang="el-GR" dirty="0"/>
              <a:t>    Ψυχολόγους, Κοινωνικούς Λειτουργούς, Επισκέπτρια Υγείας, Συμβούλους Απασχόλησης, Ψυχίατρο, Νομικό σύμβουλο </a:t>
            </a:r>
          </a:p>
          <a:p>
            <a:pPr>
              <a:buClr>
                <a:srgbClr val="C00000"/>
              </a:buClr>
            </a:pPr>
            <a:endParaRPr lang="el-GR" dirty="0"/>
          </a:p>
          <a:p>
            <a:endParaRPr lang="el-GR" b="1" dirty="0">
              <a:solidFill>
                <a:srgbClr val="C00000"/>
              </a:solidFill>
            </a:endParaRPr>
          </a:p>
          <a:p>
            <a:endParaRPr lang="el-GR" b="1" dirty="0">
              <a:solidFill>
                <a:srgbClr val="C00000"/>
              </a:solidFill>
            </a:endParaRPr>
          </a:p>
          <a:p>
            <a:endParaRPr lang="el-GR" b="1" dirty="0">
              <a:solidFill>
                <a:srgbClr val="C00000"/>
              </a:solidFill>
            </a:endParaRP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xmlns="" val="43751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8E55251B-7663-9746-F4B5-D5847963C448}"/>
              </a:ext>
            </a:extLst>
          </p:cNvPr>
          <p:cNvSpPr>
            <a:spLocks noGrp="1"/>
          </p:cNvSpPr>
          <p:nvPr>
            <p:ph type="title"/>
          </p:nvPr>
        </p:nvSpPr>
        <p:spPr>
          <a:xfrm>
            <a:off x="863600" y="286603"/>
            <a:ext cx="10292080" cy="1450757"/>
          </a:xfrm>
        </p:spPr>
        <p:txBody>
          <a:bodyPr anchor="b">
            <a:normAutofit/>
          </a:bodyPr>
          <a:lstStyle/>
          <a:p>
            <a:r>
              <a:rPr lang="en-US" sz="4400" dirty="0">
                <a:latin typeface="+mn-lt"/>
              </a:rPr>
              <a:t>Burnout</a:t>
            </a:r>
          </a:p>
        </p:txBody>
      </p:sp>
      <p:pic>
        <p:nvPicPr>
          <p:cNvPr id="3" name="Picture 2" descr="A person sleeping on a computer&#10;&#10;AI-generated content may be incorrect.">
            <a:extLst>
              <a:ext uri="{FF2B5EF4-FFF2-40B4-BE49-F238E27FC236}">
                <a16:creationId xmlns:a16="http://schemas.microsoft.com/office/drawing/2014/main" xmlns="" id="{D5253338-75B9-4909-632F-DFA405C038B9}"/>
              </a:ext>
            </a:extLst>
          </p:cNvPr>
          <p:cNvPicPr>
            <a:picLocks noChangeAspect="1"/>
          </p:cNvPicPr>
          <p:nvPr/>
        </p:nvPicPr>
        <p:blipFill>
          <a:blip r:embed="rId2" cstate="print">
            <a:extLst>
              <a:ext uri="{28A0092B-C50C-407E-A947-70E740481C1C}">
                <a14:useLocalDpi xmlns:a14="http://schemas.microsoft.com/office/drawing/2010/main" xmlns="" val="0"/>
              </a:ext>
            </a:extLst>
          </a:blip>
          <a:srcRect l="11507" r="18865" b="2"/>
          <a:stretch>
            <a:fillRect/>
          </a:stretch>
        </p:blipFill>
        <p:spPr>
          <a:xfrm>
            <a:off x="863600" y="2035835"/>
            <a:ext cx="4639736" cy="3833259"/>
          </a:xfrm>
          <a:prstGeom prst="rect">
            <a:avLst/>
          </a:prstGeom>
          <a:noFill/>
        </p:spPr>
      </p:pic>
      <p:sp>
        <p:nvSpPr>
          <p:cNvPr id="6" name="Θέση περιεχομένου 5">
            <a:extLst>
              <a:ext uri="{FF2B5EF4-FFF2-40B4-BE49-F238E27FC236}">
                <a16:creationId xmlns:a16="http://schemas.microsoft.com/office/drawing/2014/main" xmlns="" id="{CB5D7B5E-E2BD-BF7B-8BBE-472612B63E80}"/>
              </a:ext>
            </a:extLst>
          </p:cNvPr>
          <p:cNvSpPr>
            <a:spLocks noGrp="1"/>
          </p:cNvSpPr>
          <p:nvPr>
            <p:ph sz="half" idx="2"/>
          </p:nvPr>
        </p:nvSpPr>
        <p:spPr>
          <a:xfrm>
            <a:off x="6228272" y="1975449"/>
            <a:ext cx="4927408" cy="3893645"/>
          </a:xfrm>
        </p:spPr>
        <p:txBody>
          <a:bodyPr>
            <a:normAutofit/>
          </a:bodyPr>
          <a:lstStyle/>
          <a:p>
            <a:pPr>
              <a:lnSpc>
                <a:spcPct val="100000"/>
              </a:lnSpc>
            </a:pPr>
            <a:r>
              <a:rPr lang="el-GR" sz="2000" b="1" dirty="0"/>
              <a:t>Η επαγγελματική εξουθένωση</a:t>
            </a:r>
            <a:r>
              <a:rPr lang="el-GR" sz="2000" dirty="0"/>
              <a:t> αναδεικνύεται ως μία από τις κρισιμότερες προκλήσεις στον σύγχρονο εργασιακό χώρο, ιδίως για τα ανθρωποκεντρικά επαγγέλματα</a:t>
            </a:r>
            <a:r>
              <a:rPr lang="en-US" sz="2000" dirty="0"/>
              <a:t>.</a:t>
            </a:r>
          </a:p>
          <a:p>
            <a:pPr marL="0" indent="0">
              <a:lnSpc>
                <a:spcPct val="100000"/>
              </a:lnSpc>
              <a:buNone/>
            </a:pPr>
            <a:r>
              <a:rPr lang="en-US" sz="2000" u="sng" dirty="0"/>
              <a:t>E</a:t>
            </a:r>
            <a:r>
              <a:rPr lang="el-GR" sz="2000" u="sng" dirty="0"/>
              <a:t>ρώτημα:</a:t>
            </a:r>
          </a:p>
          <a:p>
            <a:pPr marL="0" indent="0">
              <a:lnSpc>
                <a:spcPct val="100000"/>
              </a:lnSpc>
              <a:buNone/>
            </a:pPr>
            <a:r>
              <a:rPr lang="el-GR" sz="2000" dirty="0"/>
              <a:t>Η εξουθένωση είναι ζήτημα </a:t>
            </a:r>
            <a:r>
              <a:rPr lang="el-GR" sz="2000" b="1" dirty="0"/>
              <a:t>προσωπικής αδυναμίας</a:t>
            </a:r>
            <a:r>
              <a:rPr lang="el-GR" sz="2000" dirty="0"/>
              <a:t> και ευθύνης του ατόμου για αυτο-φροντίδα, ή μήπως πρόκειται για </a:t>
            </a:r>
            <a:r>
              <a:rPr lang="el-GR" sz="2000" b="1" dirty="0"/>
              <a:t>οργανωσιακή και συστημική αποτυχία</a:t>
            </a:r>
            <a:r>
              <a:rPr lang="el-GR" sz="2000" dirty="0"/>
              <a:t>; </a:t>
            </a:r>
          </a:p>
        </p:txBody>
      </p:sp>
      <p:sp>
        <p:nvSpPr>
          <p:cNvPr id="4" name="Θέση ημερομηνίας 3">
            <a:extLst>
              <a:ext uri="{FF2B5EF4-FFF2-40B4-BE49-F238E27FC236}">
                <a16:creationId xmlns:a16="http://schemas.microsoft.com/office/drawing/2014/main" xmlns="" id="{4EE8492F-6A05-E2BC-BC75-9AD851F712C4}"/>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el-GR" sz="1200" dirty="0"/>
              <a:t>ΚΕΡΚΥΡΑ, 8/11/2025</a:t>
            </a:r>
            <a:endParaRPr lang="en-US" sz="1200" dirty="0"/>
          </a:p>
        </p:txBody>
      </p:sp>
    </p:spTree>
    <p:extLst>
      <p:ext uri="{BB962C8B-B14F-4D97-AF65-F5344CB8AC3E}">
        <p14:creationId xmlns:p14="http://schemas.microsoft.com/office/powerpoint/2010/main" xmlns="" val="42409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79E4FEE3-8B79-101F-1C73-61C66060B179}"/>
              </a:ext>
            </a:extLst>
          </p:cNvPr>
          <p:cNvSpPr>
            <a:spLocks noGrp="1"/>
          </p:cNvSpPr>
          <p:nvPr>
            <p:ph type="title"/>
          </p:nvPr>
        </p:nvSpPr>
        <p:spPr>
          <a:xfrm>
            <a:off x="643464" y="155276"/>
            <a:ext cx="3428204" cy="3485071"/>
          </a:xfrm>
        </p:spPr>
        <p:txBody>
          <a:bodyPr/>
          <a:lstStyle/>
          <a:p>
            <a:pPr>
              <a:spcAft>
                <a:spcPts val="600"/>
              </a:spcAft>
            </a:pPr>
            <a:r>
              <a:rPr lang="el-GR" dirty="0">
                <a:latin typeface="+mn-lt"/>
              </a:rPr>
              <a:t>Τι μπορεί να κάνει η πολιτεία για να αντιμετωπίσει το πρόβλημα της επαγγελματικής εξουθένωσης;</a:t>
            </a:r>
            <a:r>
              <a:rPr lang="el-GR" sz="3600" dirty="0">
                <a:latin typeface="+mn-lt"/>
              </a:rPr>
              <a:t/>
            </a:r>
            <a:br>
              <a:rPr lang="el-GR" sz="3600" dirty="0">
                <a:latin typeface="+mn-lt"/>
              </a:rPr>
            </a:br>
            <a:endParaRPr lang="el-GR" sz="3600" dirty="0">
              <a:latin typeface="+mn-lt"/>
            </a:endParaRPr>
          </a:p>
        </p:txBody>
      </p:sp>
      <p:sp>
        <p:nvSpPr>
          <p:cNvPr id="4" name="Θέση περιεχομένου 3">
            <a:extLst>
              <a:ext uri="{FF2B5EF4-FFF2-40B4-BE49-F238E27FC236}">
                <a16:creationId xmlns:a16="http://schemas.microsoft.com/office/drawing/2014/main" xmlns="" id="{4C293161-C50A-09F4-51E7-00A7F3AD8C58}"/>
              </a:ext>
            </a:extLst>
          </p:cNvPr>
          <p:cNvSpPr>
            <a:spLocks noGrp="1"/>
          </p:cNvSpPr>
          <p:nvPr>
            <p:ph idx="1"/>
          </p:nvPr>
        </p:nvSpPr>
        <p:spPr>
          <a:xfrm>
            <a:off x="5458984" y="505839"/>
            <a:ext cx="5928344" cy="5601718"/>
          </a:xfrm>
        </p:spPr>
        <p:txBody>
          <a:bodyPr>
            <a:normAutofit lnSpcReduction="10000"/>
          </a:bodyPr>
          <a:lstStyle/>
          <a:p>
            <a:r>
              <a:rPr lang="el-GR" sz="2400" b="1" dirty="0"/>
              <a:t>Η πολιτεία μπορεί να προσφέρει ένα ευρύτερο δίχτυ προστασίας, λαμβάνοντας μέτρα πολιτικής όπως: </a:t>
            </a:r>
          </a:p>
          <a:p>
            <a:pPr>
              <a:buClr>
                <a:srgbClr val="C00000"/>
              </a:buClr>
              <a:buFont typeface="Arial" panose="020B0604020202020204" pitchFamily="34" charset="0"/>
              <a:buChar char="•"/>
            </a:pPr>
            <a:r>
              <a:rPr lang="el-GR" sz="2000" dirty="0"/>
              <a:t> ρύθμιση του εργασιακού χρόνου </a:t>
            </a:r>
          </a:p>
          <a:p>
            <a:pPr>
              <a:buClr>
                <a:srgbClr val="C00000"/>
              </a:buClr>
              <a:buFont typeface="Arial" panose="020B0604020202020204" pitchFamily="34" charset="0"/>
              <a:buChar char="•"/>
            </a:pPr>
            <a:r>
              <a:rPr lang="el-GR" sz="2000" dirty="0"/>
              <a:t> διασφάλιση της τήρησης των δικαιωμάτων των εργαζομένων, όπως η δικαιοσύνη στις αμοιβές και οι ισότιμες ευκαιρίες</a:t>
            </a:r>
          </a:p>
          <a:p>
            <a:pPr>
              <a:buClr>
                <a:srgbClr val="C00000"/>
              </a:buClr>
              <a:buFont typeface="Arial" panose="020B0604020202020204" pitchFamily="34" charset="0"/>
              <a:buChar char="•"/>
            </a:pPr>
            <a:r>
              <a:rPr lang="el-GR" sz="2000" dirty="0"/>
              <a:t> μέτρα συμφιλίωσης επαγγελματικής και οικογενειακής ζωής</a:t>
            </a:r>
          </a:p>
          <a:p>
            <a:pPr>
              <a:buClr>
                <a:srgbClr val="C00000"/>
              </a:buClr>
              <a:buFont typeface="Arial" panose="020B0604020202020204" pitchFamily="34" charset="0"/>
              <a:buChar char="•"/>
            </a:pPr>
            <a:r>
              <a:rPr lang="el-GR" sz="2000" dirty="0"/>
              <a:t> προγράμματα υποστήριξης εργαζομένων </a:t>
            </a:r>
          </a:p>
          <a:p>
            <a:pPr>
              <a:buClr>
                <a:srgbClr val="C00000"/>
              </a:buClr>
              <a:buFont typeface="Arial" panose="020B0604020202020204" pitchFamily="34" charset="0"/>
              <a:buChar char="•"/>
            </a:pPr>
            <a:r>
              <a:rPr lang="el-GR" sz="2000" dirty="0"/>
              <a:t> κοινοτικές υπηρεσίες ψυχικής υγείας (πρόληψη)</a:t>
            </a:r>
          </a:p>
          <a:p>
            <a:pPr>
              <a:buClr>
                <a:srgbClr val="C00000"/>
              </a:buClr>
              <a:buFont typeface="Arial" panose="020B0604020202020204" pitchFamily="34" charset="0"/>
              <a:buChar char="•"/>
            </a:pPr>
            <a:r>
              <a:rPr lang="el-GR" sz="2000" dirty="0"/>
              <a:t> κίνητρα και ευκαιρίες για αναψυχή και δημιουργική αξιοποίηση του ελεύθερου χρόνου</a:t>
            </a:r>
          </a:p>
          <a:p>
            <a:endParaRPr lang="el-GR" dirty="0"/>
          </a:p>
        </p:txBody>
      </p:sp>
      <p:sp>
        <p:nvSpPr>
          <p:cNvPr id="2" name="Θέση ημερομηνίας 1">
            <a:extLst>
              <a:ext uri="{FF2B5EF4-FFF2-40B4-BE49-F238E27FC236}">
                <a16:creationId xmlns:a16="http://schemas.microsoft.com/office/drawing/2014/main" xmlns="" id="{068DA67D-9847-00B9-43CE-45BCFA72F417}"/>
              </a:ext>
            </a:extLst>
          </p:cNvPr>
          <p:cNvSpPr>
            <a:spLocks noGrp="1"/>
          </p:cNvSpPr>
          <p:nvPr>
            <p:ph type="dt" sz="half" idx="10"/>
          </p:nvPr>
        </p:nvSpPr>
        <p:spPr/>
        <p:txBody>
          <a:bodyPr/>
          <a:lstStyle/>
          <a:p>
            <a:pPr rtl="0"/>
            <a:r>
              <a:rPr lang="el-GR" sz="1200" dirty="0"/>
              <a:t>ΚΕΡΚΥΡΑ 8/11/2025</a:t>
            </a:r>
            <a:endParaRPr lang="en-US" sz="1200" dirty="0"/>
          </a:p>
        </p:txBody>
      </p:sp>
      <p:pic>
        <p:nvPicPr>
          <p:cNvPr id="7" name="Εικόνα 6">
            <a:extLst>
              <a:ext uri="{FF2B5EF4-FFF2-40B4-BE49-F238E27FC236}">
                <a16:creationId xmlns:a16="http://schemas.microsoft.com/office/drawing/2014/main" xmlns="" id="{597DB5A4-8B46-3E38-D9F1-BC3E3801729E}"/>
              </a:ext>
            </a:extLst>
          </p:cNvPr>
          <p:cNvPicPr>
            <a:picLocks noChangeAspect="1"/>
          </p:cNvPicPr>
          <p:nvPr/>
        </p:nvPicPr>
        <p:blipFill>
          <a:blip r:embed="rId2" cstate="print"/>
          <a:stretch>
            <a:fillRect/>
          </a:stretch>
        </p:blipFill>
        <p:spPr>
          <a:xfrm>
            <a:off x="643464" y="3306808"/>
            <a:ext cx="3428204" cy="3139712"/>
          </a:xfrm>
          <a:prstGeom prst="rect">
            <a:avLst/>
          </a:prstGeom>
        </p:spPr>
      </p:pic>
    </p:spTree>
    <p:extLst>
      <p:ext uri="{BB962C8B-B14F-4D97-AF65-F5344CB8AC3E}">
        <p14:creationId xmlns:p14="http://schemas.microsoft.com/office/powerpoint/2010/main" xmlns="" val="2601386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xmlns="" id="{725C9965-4425-D74F-E9DF-8737BD84D9A4}"/>
              </a:ext>
            </a:extLst>
          </p:cNvPr>
          <p:cNvSpPr>
            <a:spLocks noGrp="1"/>
          </p:cNvSpPr>
          <p:nvPr>
            <p:ph type="title"/>
          </p:nvPr>
        </p:nvSpPr>
        <p:spPr>
          <a:xfrm>
            <a:off x="643466" y="786383"/>
            <a:ext cx="3517567" cy="1992822"/>
          </a:xfrm>
        </p:spPr>
        <p:txBody>
          <a:bodyPr/>
          <a:lstStyle/>
          <a:p>
            <a:pPr>
              <a:spcAft>
                <a:spcPts val="600"/>
              </a:spcAft>
            </a:pPr>
            <a:r>
              <a:rPr lang="el-GR" sz="4000" dirty="0">
                <a:latin typeface="+mn-lt"/>
              </a:rPr>
              <a:t>Κριτική θεώρηση του </a:t>
            </a:r>
            <a:r>
              <a:rPr lang="en-US" sz="4000" dirty="0">
                <a:latin typeface="+mn-lt"/>
              </a:rPr>
              <a:t> burn out</a:t>
            </a:r>
          </a:p>
        </p:txBody>
      </p:sp>
      <p:pic>
        <p:nvPicPr>
          <p:cNvPr id="7170" name="Picture 2" descr="Κριτική Θεωρία/Critical theory">
            <a:extLst>
              <a:ext uri="{FF2B5EF4-FFF2-40B4-BE49-F238E27FC236}">
                <a16:creationId xmlns:a16="http://schemas.microsoft.com/office/drawing/2014/main" xmlns="" id="{F228EC20-5E4A-78CC-6085-931AD6D83B9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1" b="10688"/>
          <a:stretch>
            <a:fillRect/>
          </a:stretch>
        </p:blipFill>
        <p:spPr bwMode="auto">
          <a:xfrm>
            <a:off x="618603" y="3038934"/>
            <a:ext cx="3524539" cy="3147857"/>
          </a:xfrm>
          <a:prstGeom prst="rect">
            <a:avLst/>
          </a:prstGeom>
          <a:solidFill>
            <a:srgbClr val="FFFFFF"/>
          </a:solidFill>
        </p:spPr>
      </p:pic>
      <p:sp>
        <p:nvSpPr>
          <p:cNvPr id="5" name="Θέση ημερομηνίας 4">
            <a:extLst>
              <a:ext uri="{FF2B5EF4-FFF2-40B4-BE49-F238E27FC236}">
                <a16:creationId xmlns:a16="http://schemas.microsoft.com/office/drawing/2014/main" xmlns="" id="{723C1267-A0AF-2527-0C31-5E408C652640}"/>
              </a:ext>
            </a:extLst>
          </p:cNvPr>
          <p:cNvSpPr>
            <a:spLocks noGrp="1"/>
          </p:cNvSpPr>
          <p:nvPr>
            <p:ph type="dt" sz="half" idx="10"/>
          </p:nvPr>
        </p:nvSpPr>
        <p:spPr>
          <a:xfrm>
            <a:off x="643464" y="6446520"/>
            <a:ext cx="3517568" cy="365125"/>
          </a:xfrm>
        </p:spPr>
        <p:txBody>
          <a:bodyPr vert="horz" lIns="91440" tIns="45720" rIns="91440" bIns="45720" rtlCol="0" anchor="ctr">
            <a:normAutofit/>
          </a:bodyPr>
          <a:lstStyle/>
          <a:p>
            <a:pPr>
              <a:spcAft>
                <a:spcPts val="600"/>
              </a:spcAft>
            </a:pPr>
            <a:r>
              <a:rPr lang="el-GR" sz="1200" dirty="0"/>
              <a:t>ΚΕΡΚΥΡΑ 8/11/2025</a:t>
            </a:r>
            <a:endParaRPr lang="en-US" sz="1200" dirty="0"/>
          </a:p>
        </p:txBody>
      </p:sp>
      <p:sp>
        <p:nvSpPr>
          <p:cNvPr id="2" name="TextBox 1">
            <a:extLst>
              <a:ext uri="{FF2B5EF4-FFF2-40B4-BE49-F238E27FC236}">
                <a16:creationId xmlns:a16="http://schemas.microsoft.com/office/drawing/2014/main" xmlns="" id="{BD0F446F-4FFC-2781-F148-CBA476F46AF3}"/>
              </a:ext>
            </a:extLst>
          </p:cNvPr>
          <p:cNvSpPr txBox="1"/>
          <p:nvPr/>
        </p:nvSpPr>
        <p:spPr>
          <a:xfrm>
            <a:off x="5167222" y="465826"/>
            <a:ext cx="6381312" cy="5720965"/>
          </a:xfrm>
          <a:prstGeom prst="rect">
            <a:avLst/>
          </a:prstGeom>
        </p:spPr>
        <p:txBody>
          <a:bodyPr vert="horz" lIns="91440" tIns="45720" rIns="91440" bIns="45720" rtlCol="0">
            <a:normAutofit/>
          </a:bodyPr>
          <a:lstStyle/>
          <a:p>
            <a:pPr>
              <a:spcBef>
                <a:spcPts val="1200"/>
              </a:spcBef>
              <a:spcAft>
                <a:spcPts val="200"/>
              </a:spcAft>
              <a:buClr>
                <a:schemeClr val="accent1"/>
              </a:buClr>
              <a:buSzPct val="100000"/>
            </a:pPr>
            <a:r>
              <a:rPr lang="el-GR" sz="600" b="1" kern="1200" dirty="0">
                <a:solidFill>
                  <a:srgbClr val="FFFFFF"/>
                </a:solidFill>
                <a:latin typeface="+mn-lt"/>
                <a:ea typeface="+mn-ea"/>
                <a:cs typeface="+mn-cs"/>
              </a:rPr>
              <a:t>Κριτική Θεώρηση της έννοιας του burnout</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l-GR" sz="2000" dirty="0">
                <a:solidFill>
                  <a:schemeClr val="tx1">
                    <a:lumMod val="75000"/>
                    <a:lumOff val="25000"/>
                  </a:schemeClr>
                </a:solidFill>
              </a:rPr>
              <a:t>Οι </a:t>
            </a:r>
            <a:r>
              <a:rPr lang="el-GR" sz="2000" dirty="0" err="1">
                <a:solidFill>
                  <a:srgbClr val="C00000"/>
                </a:solidFill>
              </a:rPr>
              <a:t>Panpan</a:t>
            </a:r>
            <a:r>
              <a:rPr lang="el-GR" sz="2000" dirty="0">
                <a:solidFill>
                  <a:srgbClr val="C00000"/>
                </a:solidFill>
              </a:rPr>
              <a:t> </a:t>
            </a:r>
            <a:r>
              <a:rPr lang="el-GR" sz="2000" dirty="0" err="1">
                <a:solidFill>
                  <a:srgbClr val="C00000"/>
                </a:solidFill>
              </a:rPr>
              <a:t>Zeng</a:t>
            </a:r>
            <a:r>
              <a:rPr lang="el-GR" sz="2000" dirty="0">
                <a:solidFill>
                  <a:srgbClr val="C00000"/>
                </a:solidFill>
              </a:rPr>
              <a:t> και </a:t>
            </a:r>
            <a:r>
              <a:rPr lang="el-GR" sz="2000" dirty="0" err="1">
                <a:solidFill>
                  <a:srgbClr val="C00000"/>
                </a:solidFill>
              </a:rPr>
              <a:t>Xiaoli</a:t>
            </a:r>
            <a:r>
              <a:rPr lang="el-GR" sz="2000" dirty="0">
                <a:solidFill>
                  <a:srgbClr val="C00000"/>
                </a:solidFill>
              </a:rPr>
              <a:t> </a:t>
            </a:r>
            <a:r>
              <a:rPr lang="el-GR" sz="2000" dirty="0" err="1">
                <a:solidFill>
                  <a:srgbClr val="C00000"/>
                </a:solidFill>
              </a:rPr>
              <a:t>Hu</a:t>
            </a:r>
            <a:r>
              <a:rPr lang="el-GR" sz="2000" dirty="0">
                <a:solidFill>
                  <a:srgbClr val="C00000"/>
                </a:solidFill>
              </a:rPr>
              <a:t> (2024) </a:t>
            </a:r>
            <a:r>
              <a:rPr lang="el-GR" sz="2000" dirty="0">
                <a:solidFill>
                  <a:schemeClr val="tx1">
                    <a:lumMod val="75000"/>
                    <a:lumOff val="25000"/>
                  </a:schemeClr>
                </a:solidFill>
              </a:rPr>
              <a:t>αναφέρουν ότι η έννοια του burnout έχει μια </a:t>
            </a:r>
            <a:r>
              <a:rPr lang="el-GR" sz="2000" b="1" dirty="0">
                <a:solidFill>
                  <a:schemeClr val="tx1">
                    <a:lumMod val="75000"/>
                    <a:lumOff val="25000"/>
                  </a:schemeClr>
                </a:solidFill>
              </a:rPr>
              <a:t>μηχανιστική λογική </a:t>
            </a:r>
            <a:r>
              <a:rPr lang="en-US" sz="2000" b="1" dirty="0">
                <a:solidFill>
                  <a:schemeClr val="tx1">
                    <a:lumMod val="75000"/>
                    <a:lumOff val="25000"/>
                  </a:schemeClr>
                </a:solidFill>
              </a:rPr>
              <a:t>                           </a:t>
            </a:r>
            <a:r>
              <a:rPr lang="el-GR" sz="2000" i="1" dirty="0">
                <a:solidFill>
                  <a:schemeClr val="tx1">
                    <a:lumMod val="75000"/>
                    <a:lumOff val="25000"/>
                  </a:schemeClr>
                </a:solidFill>
              </a:rPr>
              <a:t>(ο άνθρωπος με τις μπαταρίες του που αδειάζουν), </a:t>
            </a:r>
            <a:r>
              <a:rPr lang="en-US" sz="2000" i="1" dirty="0">
                <a:solidFill>
                  <a:schemeClr val="tx1">
                    <a:lumMod val="75000"/>
                    <a:lumOff val="25000"/>
                  </a:schemeClr>
                </a:solidFill>
              </a:rPr>
              <a:t>                       </a:t>
            </a:r>
            <a:r>
              <a:rPr lang="el-GR" sz="2000" dirty="0">
                <a:solidFill>
                  <a:schemeClr val="tx1">
                    <a:lumMod val="75000"/>
                    <a:lumOff val="25000"/>
                  </a:schemeClr>
                </a:solidFill>
              </a:rPr>
              <a:t>η οποία ατομικοποιεί συστημικά προβλήματα </a:t>
            </a:r>
            <a:r>
              <a:rPr lang="el-GR" sz="2000" i="1" dirty="0">
                <a:solidFill>
                  <a:schemeClr val="tx1">
                    <a:lumMod val="75000"/>
                    <a:lumOff val="25000"/>
                  </a:schemeClr>
                </a:solidFill>
              </a:rPr>
              <a:t>(το άτομο που λύγισε και χρήζει παρέμβασης για να συνεχίσει) </a:t>
            </a:r>
            <a:r>
              <a:rPr lang="el-GR" sz="2000" dirty="0">
                <a:solidFill>
                  <a:schemeClr val="tx1">
                    <a:lumMod val="75000"/>
                    <a:lumOff val="25000"/>
                  </a:schemeClr>
                </a:solidFill>
              </a:rPr>
              <a:t>και εστιάζει στο συγκεκριμένο πλαίσιο εργασίας</a:t>
            </a:r>
            <a:r>
              <a:rPr lang="en-US" sz="2000" dirty="0">
                <a:solidFill>
                  <a:schemeClr val="tx1">
                    <a:lumMod val="75000"/>
                    <a:lumOff val="25000"/>
                  </a:schemeClr>
                </a:solidFill>
              </a:rPr>
              <a:t> </a:t>
            </a:r>
            <a:r>
              <a:rPr lang="el-GR" sz="2000" dirty="0">
                <a:solidFill>
                  <a:schemeClr val="tx1">
                    <a:lumMod val="75000"/>
                    <a:lumOff val="25000"/>
                  </a:schemeClr>
                </a:solidFill>
              </a:rPr>
              <a:t>παραβλέποντας ή υποτιμώντας την αξία των υπολοίπων παραγόντων, συνθηκών ζωής.</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l-GR" sz="2000" dirty="0">
                <a:solidFill>
                  <a:schemeClr val="tx1">
                    <a:lumMod val="75000"/>
                    <a:lumOff val="25000"/>
                  </a:schemeClr>
                </a:solidFill>
              </a:rPr>
              <a:t>Τέτοιες μεροληψίες δεν επαρκούν ούτε να εξηγήσουν το λόγο που οι άνθρωποι εξουθενώνονται στην εργασία τους αλλά ούτε και να προτείνουν τρόπους επαρκείς και βιώσιμους για να αποφευχθεί αυτό το φαινόμενο. Είναι απαραίτητο να διευρυνθεί ο φακός, τόσο ως προς την ερμηνεία του φαινομένου όσο και προς την αντιμετώπισή και να συμπεριλαμβάνουμε στη συζήτηση, πέρα από το ατομικό, και το ευρύτερο πλαίσιο, προχωρώντας από μια λογική του ανθρώπου που «καίγεται» σε μια που εστιάζει στα </a:t>
            </a:r>
            <a:r>
              <a:rPr lang="el-GR" sz="2000" b="1" dirty="0">
                <a:solidFill>
                  <a:schemeClr val="tx1">
                    <a:lumMod val="75000"/>
                    <a:lumOff val="25000"/>
                  </a:schemeClr>
                </a:solidFill>
              </a:rPr>
              <a:t>συστήματα που «καίνε» ανθρώπους</a:t>
            </a:r>
            <a:r>
              <a:rPr lang="en-US" sz="2000" b="1" dirty="0">
                <a:solidFill>
                  <a:schemeClr val="tx1">
                    <a:lumMod val="75000"/>
                    <a:lumOff val="25000"/>
                  </a:schemeClr>
                </a:solidFill>
              </a:rPr>
              <a:t>!</a:t>
            </a:r>
            <a:endParaRPr lang="el-GR" sz="2000" b="1" dirty="0">
              <a:solidFill>
                <a:schemeClr val="tx1">
                  <a:lumMod val="75000"/>
                  <a:lumOff val="25000"/>
                </a:schemeClr>
              </a:solidFill>
            </a:endParaRPr>
          </a:p>
          <a:p>
            <a:pPr>
              <a:spcBef>
                <a:spcPts val="1200"/>
              </a:spcBef>
              <a:spcAft>
                <a:spcPts val="200"/>
              </a:spcAft>
              <a:buClr>
                <a:schemeClr val="accent1"/>
              </a:buClr>
              <a:buSzPct val="100000"/>
            </a:pPr>
            <a:endParaRPr lang="el-GR" sz="600" kern="1200" dirty="0">
              <a:solidFill>
                <a:srgbClr val="FFFFFF"/>
              </a:solidFill>
              <a:latin typeface="+mn-lt"/>
              <a:ea typeface="+mn-ea"/>
              <a:cs typeface="+mn-cs"/>
            </a:endParaRPr>
          </a:p>
        </p:txBody>
      </p:sp>
    </p:spTree>
    <p:extLst>
      <p:ext uri="{BB962C8B-B14F-4D97-AF65-F5344CB8AC3E}">
        <p14:creationId xmlns:p14="http://schemas.microsoft.com/office/powerpoint/2010/main" xmlns="" val="314152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1892541-F361-5AE7-51E4-CFE78F47C9E0}"/>
              </a:ext>
            </a:extLst>
          </p:cNvPr>
          <p:cNvSpPr>
            <a:spLocks noGrp="1"/>
          </p:cNvSpPr>
          <p:nvPr>
            <p:ph type="title"/>
          </p:nvPr>
        </p:nvSpPr>
        <p:spPr>
          <a:xfrm>
            <a:off x="406383" y="786383"/>
            <a:ext cx="3464577" cy="2093975"/>
          </a:xfrm>
        </p:spPr>
        <p:txBody>
          <a:bodyPr/>
          <a:lstStyle/>
          <a:p>
            <a:r>
              <a:rPr lang="el-GR" sz="4000" dirty="0">
                <a:latin typeface="+mn-lt"/>
              </a:rPr>
              <a:t>Κριτική θεώρηση του </a:t>
            </a:r>
            <a:r>
              <a:rPr lang="en-US" sz="4000" dirty="0">
                <a:latin typeface="+mn-lt"/>
              </a:rPr>
              <a:t> burn out</a:t>
            </a:r>
            <a:endParaRPr lang="el-GR" sz="4000" dirty="0">
              <a:latin typeface="+mn-lt"/>
            </a:endParaRPr>
          </a:p>
        </p:txBody>
      </p:sp>
      <p:sp>
        <p:nvSpPr>
          <p:cNvPr id="3" name="Θέση περιεχομένου 2">
            <a:extLst>
              <a:ext uri="{FF2B5EF4-FFF2-40B4-BE49-F238E27FC236}">
                <a16:creationId xmlns:a16="http://schemas.microsoft.com/office/drawing/2014/main" xmlns="" id="{37353FD1-A064-02A6-D1B7-503E964ABF7C}"/>
              </a:ext>
            </a:extLst>
          </p:cNvPr>
          <p:cNvSpPr>
            <a:spLocks noGrp="1"/>
          </p:cNvSpPr>
          <p:nvPr>
            <p:ph idx="1"/>
          </p:nvPr>
        </p:nvSpPr>
        <p:spPr>
          <a:xfrm>
            <a:off x="4980563" y="126460"/>
            <a:ext cx="6955276" cy="6468893"/>
          </a:xfrm>
        </p:spPr>
        <p:txBody>
          <a:bodyPr>
            <a:noAutofit/>
          </a:bodyPr>
          <a:lstStyle/>
          <a:p>
            <a:r>
              <a:rPr lang="el-GR" sz="2000" dirty="0"/>
              <a:t>Ο </a:t>
            </a:r>
            <a:r>
              <a:rPr lang="el-GR" sz="2000" dirty="0">
                <a:solidFill>
                  <a:srgbClr val="C00000"/>
                </a:solidFill>
              </a:rPr>
              <a:t>Κώστας Μπαϊρακτάρης (2008</a:t>
            </a:r>
            <a:r>
              <a:rPr lang="el-GR" sz="2000" dirty="0"/>
              <a:t>) είπε σχετικά με τη θεωρία του </a:t>
            </a:r>
            <a:r>
              <a:rPr lang="en-US" sz="2000" dirty="0"/>
              <a:t>burnout </a:t>
            </a:r>
            <a:r>
              <a:rPr lang="el-GR" sz="2000" dirty="0"/>
              <a:t>ότι είναι μια απόπειρα </a:t>
            </a:r>
            <a:r>
              <a:rPr lang="el-GR" sz="2000" b="1" dirty="0"/>
              <a:t>ψυχολογικοποίησης της αλλοτρίωσης</a:t>
            </a:r>
            <a:r>
              <a:rPr lang="el-GR" sz="2000" dirty="0"/>
              <a:t>, μια διαδικασία που στοχεύει σε συμπεριφορές υποταγής και συμμόρφωσης σε κυρίαρχους κανόνες, πρακτικές, πολιτικές, συστήματα και ιδεολογίες. Η αμφισβήτηση, η πολιτική-ιδεολογική αντιπαράθεση, ο διάλογος και η πολιτική δράση αντικαθίστανται με μια πλήρως αυτονομημένη από τις κοινωνικές ανάγκες και  παρεμβάσεις ακαδημαϊκή «κριτική» προσέγγιση. Το πολιτικά, κριτικά, σκεπτόμενο υποκείμενο  μετατρέπεται σε άτομο-αντικείμενο που χρήζει εσωτερικής ψυχολογικής αλλαγής και ατομικής ανάπτυξης. Ωθείται έτσι να βγάλει έξω από το σύστημα σκέψης και πράξης του, την αλλαγή του πολιτικοκοινωνικού συστήματος, προτάσσοντας τη δική του «ανάπτυξη» (ατομικισμός) σε συνθήκες κοινωνικής απραξίας. Η φυσική διαλεκτική σχέση ατόμου και περιβάλλοντος αντικαθίσταται έτσι από τη σχέση ατόμου-ατόμου με διαχειριστή της σχέσης τον ειδικό ή τον θεραπευτή. </a:t>
            </a:r>
          </a:p>
        </p:txBody>
      </p:sp>
      <p:sp>
        <p:nvSpPr>
          <p:cNvPr id="5" name="Θέση ημερομηνίας 4">
            <a:extLst>
              <a:ext uri="{FF2B5EF4-FFF2-40B4-BE49-F238E27FC236}">
                <a16:creationId xmlns:a16="http://schemas.microsoft.com/office/drawing/2014/main" xmlns="" id="{E0752E5A-65C8-D14F-F14F-B7DA29135AB0}"/>
              </a:ext>
            </a:extLst>
          </p:cNvPr>
          <p:cNvSpPr>
            <a:spLocks noGrp="1"/>
          </p:cNvSpPr>
          <p:nvPr>
            <p:ph type="dt" sz="half" idx="10"/>
          </p:nvPr>
        </p:nvSpPr>
        <p:spPr>
          <a:xfrm>
            <a:off x="404945" y="6248400"/>
            <a:ext cx="3756087" cy="508001"/>
          </a:xfrm>
        </p:spPr>
        <p:txBody>
          <a:bodyPr/>
          <a:lstStyle/>
          <a:p>
            <a:pPr rtl="0"/>
            <a:r>
              <a:rPr lang="el-GR" sz="1200" dirty="0"/>
              <a:t>ΚΕΡΚΥΡΑ 8/11/2025</a:t>
            </a:r>
            <a:endParaRPr lang="en-US" sz="1200" dirty="0"/>
          </a:p>
        </p:txBody>
      </p:sp>
      <p:pic>
        <p:nvPicPr>
          <p:cNvPr id="8194" name="Picture 2" descr="Ας συζητήσουμε για την αλλοτρίωση του ανθρώπου… | OffLine Post">
            <a:extLst>
              <a:ext uri="{FF2B5EF4-FFF2-40B4-BE49-F238E27FC236}">
                <a16:creationId xmlns:a16="http://schemas.microsoft.com/office/drawing/2014/main" xmlns="" id="{3166E44D-27E7-7043-4735-E70C38E7D4B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945" y="3298701"/>
            <a:ext cx="3852095" cy="2772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767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9FD4A3E5-4ADD-C1A1-8994-6BCAFA7B503A}"/>
              </a:ext>
            </a:extLst>
          </p:cNvPr>
          <p:cNvPicPr>
            <a:picLocks noChangeAspect="1"/>
          </p:cNvPicPr>
          <p:nvPr/>
        </p:nvPicPr>
        <p:blipFill>
          <a:blip r:embed="rId2" cstate="print">
            <a:alphaModFix amt="35000"/>
            <a:extLst>
              <a:ext uri="{BEBA8EAE-BF5A-486C-A8C5-ECC9F3942E4B}">
                <a14:imgProps xmlns:a14="http://schemas.microsoft.com/office/drawing/2010/main" xmlns="">
                  <a14:imgLayer r:embed="rId3">
                    <a14:imgEffect>
                      <a14:sharpenSoften amount="67000"/>
                    </a14:imgEffect>
                    <a14:imgEffect>
                      <a14:brightnessContrast bright="-4000" contrast="1000"/>
                    </a14:imgEffect>
                  </a14:imgLayer>
                </a14:imgProps>
              </a:ext>
            </a:extLst>
          </a:blip>
          <a:stretch>
            <a:fillRect/>
          </a:stretch>
        </p:blipFill>
        <p:spPr>
          <a:xfrm>
            <a:off x="0" y="-39189"/>
            <a:ext cx="12843904" cy="6492240"/>
          </a:xfrm>
          <a:prstGeom prst="rect">
            <a:avLst/>
          </a:prstGeom>
          <a:effectLst>
            <a:reflection blurRad="1270000" stA="99000" dist="1270000" dir="5400000" sy="-100000" algn="bl" rotWithShape="0"/>
          </a:effectLst>
        </p:spPr>
      </p:pic>
      <p:sp>
        <p:nvSpPr>
          <p:cNvPr id="5" name="Θέση ημερομηνίας 4">
            <a:extLst>
              <a:ext uri="{FF2B5EF4-FFF2-40B4-BE49-F238E27FC236}">
                <a16:creationId xmlns:a16="http://schemas.microsoft.com/office/drawing/2014/main" xmlns="" id="{040C4B87-9BBB-0799-C4AE-01AE1EDFC14D}"/>
              </a:ext>
            </a:extLst>
          </p:cNvPr>
          <p:cNvSpPr>
            <a:spLocks noGrp="1"/>
          </p:cNvSpPr>
          <p:nvPr>
            <p:ph type="dt" sz="half" idx="10"/>
          </p:nvPr>
        </p:nvSpPr>
        <p:spPr/>
        <p:txBody>
          <a:bodyPr/>
          <a:lstStyle/>
          <a:p>
            <a:pPr rtl="0"/>
            <a:r>
              <a:rPr lang="el-GR" b="1" dirty="0"/>
              <a:t>ΚΕΡΚΥΡΑ , 8/11/2025</a:t>
            </a:r>
            <a:endParaRPr lang="en-US" b="1" dirty="0"/>
          </a:p>
        </p:txBody>
      </p:sp>
      <p:sp>
        <p:nvSpPr>
          <p:cNvPr id="8" name="TextBox 7">
            <a:extLst>
              <a:ext uri="{FF2B5EF4-FFF2-40B4-BE49-F238E27FC236}">
                <a16:creationId xmlns:a16="http://schemas.microsoft.com/office/drawing/2014/main" xmlns="" id="{BCD0CBF0-B98E-34C8-3D28-5837AA44A0AA}"/>
              </a:ext>
            </a:extLst>
          </p:cNvPr>
          <p:cNvSpPr txBox="1"/>
          <p:nvPr/>
        </p:nvSpPr>
        <p:spPr>
          <a:xfrm rot="21417493">
            <a:off x="1998617" y="1528354"/>
            <a:ext cx="8046720" cy="1877437"/>
          </a:xfrm>
          <a:prstGeom prst="rect">
            <a:avLst/>
          </a:prstGeom>
          <a:noFill/>
        </p:spPr>
        <p:txBody>
          <a:bodyPr wrap="square" rtlCol="0">
            <a:spAutoFit/>
          </a:bodyPr>
          <a:lstStyle/>
          <a:p>
            <a:endParaRPr lang="el-GR" dirty="0"/>
          </a:p>
          <a:p>
            <a:endParaRPr lang="el-GR" dirty="0"/>
          </a:p>
          <a:p>
            <a:endParaRPr lang="el-GR" dirty="0"/>
          </a:p>
          <a:p>
            <a:endParaRPr lang="el-GR" dirty="0"/>
          </a:p>
          <a:p>
            <a:pPr algn="ctr"/>
            <a:r>
              <a:rPr lang="el-GR" sz="4400" b="1" dirty="0">
                <a:latin typeface="Gabriola" panose="04040605051002020D02" pitchFamily="82" charset="0"/>
              </a:rPr>
              <a:t>Σας ευχαριστώ για την προσοχή σας!!!</a:t>
            </a:r>
          </a:p>
        </p:txBody>
      </p:sp>
    </p:spTree>
    <p:extLst>
      <p:ext uri="{BB962C8B-B14F-4D97-AF65-F5344CB8AC3E}">
        <p14:creationId xmlns:p14="http://schemas.microsoft.com/office/powerpoint/2010/main" xmlns="" val="197687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0800119-F79B-250B-8C09-E30F1C5D19A7}"/>
              </a:ext>
            </a:extLst>
          </p:cNvPr>
          <p:cNvSpPr>
            <a:spLocks noGrp="1"/>
          </p:cNvSpPr>
          <p:nvPr>
            <p:ph type="title"/>
          </p:nvPr>
        </p:nvSpPr>
        <p:spPr>
          <a:xfrm>
            <a:off x="762000" y="822960"/>
            <a:ext cx="10393680" cy="914400"/>
          </a:xfrm>
        </p:spPr>
        <p:txBody>
          <a:bodyPr vert="horz" lIns="91440" tIns="45720" rIns="91440" bIns="45720" rtlCol="0" anchor="b">
            <a:normAutofit fontScale="90000"/>
          </a:bodyPr>
          <a:lstStyle/>
          <a:p>
            <a:r>
              <a:rPr lang="el-GR" dirty="0"/>
              <a:t/>
            </a:r>
            <a:br>
              <a:rPr lang="el-GR" dirty="0"/>
            </a:br>
            <a:r>
              <a:rPr lang="el-GR" dirty="0"/>
              <a:t/>
            </a:r>
            <a:br>
              <a:rPr lang="el-GR" dirty="0"/>
            </a:br>
            <a:r>
              <a:rPr lang="el-GR" dirty="0"/>
              <a:t/>
            </a:r>
            <a:br>
              <a:rPr lang="el-GR" dirty="0"/>
            </a:br>
            <a:r>
              <a:rPr lang="el-GR" dirty="0"/>
              <a:t/>
            </a:r>
            <a:br>
              <a:rPr lang="el-GR" dirty="0"/>
            </a:br>
            <a:r>
              <a:rPr lang="el-GR" sz="4900" dirty="0">
                <a:latin typeface="+mn-lt"/>
              </a:rPr>
              <a:t>Ορισμός</a:t>
            </a:r>
          </a:p>
        </p:txBody>
      </p:sp>
      <p:pic>
        <p:nvPicPr>
          <p:cNvPr id="5" name="Picture 4" descr="A sign with a logo and a tree&#10;&#10;AI-generated content may be incorrect.">
            <a:extLst>
              <a:ext uri="{FF2B5EF4-FFF2-40B4-BE49-F238E27FC236}">
                <a16:creationId xmlns:a16="http://schemas.microsoft.com/office/drawing/2014/main" xmlns="" id="{2F2E99F3-E60C-E6E2-986A-F35C24D18B2D}"/>
              </a:ext>
            </a:extLst>
          </p:cNvPr>
          <p:cNvPicPr>
            <a:picLocks noChangeAspect="1"/>
          </p:cNvPicPr>
          <p:nvPr/>
        </p:nvPicPr>
        <p:blipFill>
          <a:blip r:embed="rId2" cstate="print">
            <a:extLst>
              <a:ext uri="{28A0092B-C50C-407E-A947-70E740481C1C}">
                <a14:useLocalDpi xmlns:a14="http://schemas.microsoft.com/office/drawing/2010/main" xmlns="" val="0"/>
              </a:ext>
            </a:extLst>
          </a:blip>
          <a:srcRect l="14402" r="16587"/>
          <a:stretch>
            <a:fillRect/>
          </a:stretch>
        </p:blipFill>
        <p:spPr>
          <a:xfrm>
            <a:off x="762000" y="2120899"/>
            <a:ext cx="4639736" cy="4012481"/>
          </a:xfrm>
          <a:prstGeom prst="rect">
            <a:avLst/>
          </a:prstGeom>
          <a:noFill/>
        </p:spPr>
      </p:pic>
      <p:sp>
        <p:nvSpPr>
          <p:cNvPr id="14" name="TextBox 13">
            <a:extLst>
              <a:ext uri="{FF2B5EF4-FFF2-40B4-BE49-F238E27FC236}">
                <a16:creationId xmlns:a16="http://schemas.microsoft.com/office/drawing/2014/main" xmlns="" id="{D4B59D14-7C67-1139-602F-426E6BB28BF8}"/>
              </a:ext>
            </a:extLst>
          </p:cNvPr>
          <p:cNvSpPr txBox="1"/>
          <p:nvPr/>
        </p:nvSpPr>
        <p:spPr>
          <a:xfrm>
            <a:off x="5874589" y="2120899"/>
            <a:ext cx="5796951" cy="4254022"/>
          </a:xfrm>
          <a:prstGeom prst="rect">
            <a:avLst/>
          </a:prstGeom>
        </p:spPr>
        <p:txBody>
          <a:bodyPr vert="horz" lIns="0" tIns="45720" rIns="0" bIns="45720" rtlCol="0">
            <a:normAutofit fontScale="85000" lnSpcReduction="20000"/>
          </a:bodyPr>
          <a:lstStyle/>
          <a:p>
            <a:r>
              <a:rPr lang="el-GR" sz="2100" dirty="0"/>
              <a:t>Η επαγγελματική εξουθένωση (burnout) είναι μια </a:t>
            </a:r>
            <a:r>
              <a:rPr lang="el-GR" sz="2100" b="1" dirty="0"/>
              <a:t>κατάσταση </a:t>
            </a:r>
            <a:r>
              <a:rPr lang="el-GR" sz="2100" b="1" dirty="0">
                <a:solidFill>
                  <a:srgbClr val="C00000"/>
                </a:solidFill>
              </a:rPr>
              <a:t>σωματικής</a:t>
            </a:r>
            <a:r>
              <a:rPr lang="el-GR" sz="2100" b="1" dirty="0"/>
              <a:t>, </a:t>
            </a:r>
            <a:r>
              <a:rPr lang="el-GR" sz="2100" b="1" dirty="0">
                <a:solidFill>
                  <a:srgbClr val="C00000"/>
                </a:solidFill>
              </a:rPr>
              <a:t>συναισθηματικής</a:t>
            </a:r>
            <a:r>
              <a:rPr lang="el-GR" sz="2100" b="1" dirty="0"/>
              <a:t> και </a:t>
            </a:r>
            <a:r>
              <a:rPr lang="el-GR" sz="2100" b="1" dirty="0">
                <a:solidFill>
                  <a:srgbClr val="C00000"/>
                </a:solidFill>
              </a:rPr>
              <a:t>ψυχικής εξάντλησης </a:t>
            </a:r>
            <a:r>
              <a:rPr lang="el-GR" sz="2100" dirty="0"/>
              <a:t>που προκύπτει από παρατεταμένη και έντονη πίεση στο χώρο εργασίας. Δεν είναι απλώς κόπωση από τη δουλειά, αλλά μια βαθύτερη και πιο σοβαρή κατάσταση που επηρεάζει τόσο την επαγγελματική όσο και την προσωπική ζωή ενός ατόμου.</a:t>
            </a:r>
          </a:p>
          <a:p>
            <a:endParaRPr lang="el-GR" sz="2100" dirty="0"/>
          </a:p>
          <a:p>
            <a:r>
              <a:rPr lang="el-GR" sz="2100" dirty="0"/>
              <a:t>Ο </a:t>
            </a:r>
            <a:r>
              <a:rPr lang="el-GR" sz="2100" b="1" dirty="0"/>
              <a:t>Π</a:t>
            </a:r>
            <a:r>
              <a:rPr lang="el-GR" sz="2100" dirty="0"/>
              <a:t>αγκόσμιος </a:t>
            </a:r>
            <a:r>
              <a:rPr lang="el-GR" sz="2100" b="1" dirty="0"/>
              <a:t>Ο</a:t>
            </a:r>
            <a:r>
              <a:rPr lang="el-GR" sz="2100" dirty="0"/>
              <a:t>ργανισμός </a:t>
            </a:r>
            <a:r>
              <a:rPr lang="el-GR" sz="2100" b="1" dirty="0"/>
              <a:t>Υ</a:t>
            </a:r>
            <a:r>
              <a:rPr lang="el-GR" sz="2100" dirty="0"/>
              <a:t>γείας ορίζει την επαγγελματική εξουθένωση ως ένα σύνδρομο που προκύπτει από το χρόνιο άγχος στον χώρο εργασίας, το οποίο δεν έχει αντιμετωπιστεί επιτυχώς. Αναγνωρίζεται δηλαδή η επαγγελματική εξουθένωση ως </a:t>
            </a:r>
            <a:r>
              <a:rPr lang="el-GR" sz="2100" b="1" dirty="0">
                <a:solidFill>
                  <a:srgbClr val="C00000"/>
                </a:solidFill>
              </a:rPr>
              <a:t>επαγγελματικό φαινόμενο.</a:t>
            </a:r>
          </a:p>
          <a:p>
            <a:endParaRPr lang="en-US" sz="2100" b="1" dirty="0">
              <a:solidFill>
                <a:srgbClr val="C00000"/>
              </a:solidFill>
            </a:endParaRPr>
          </a:p>
          <a:p>
            <a:r>
              <a:rPr lang="el-GR" sz="2100" dirty="0"/>
              <a:t>Η αναγνώριση αυτής, ως επαγγελματικού συνδρόμου και όχι ως ιατρικής πάθησης, παρέχει την ακαδημαϊκή και θεσμική βάση για τη </a:t>
            </a:r>
            <a:r>
              <a:rPr lang="el-GR" sz="2100" b="1" dirty="0"/>
              <a:t>μετατόπιση της συζήτησης</a:t>
            </a:r>
            <a:r>
              <a:rPr lang="el-GR" sz="2100" dirty="0"/>
              <a:t>: από τη διάγνωση και τη θεραπεία του ατόμου, </a:t>
            </a:r>
            <a:r>
              <a:rPr lang="el-GR" sz="2100" b="1" dirty="0"/>
              <a:t>στη διάγνωση και την αλλαγή του εργασιακού περιβάλλοντος.</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dirty="0">
              <a:solidFill>
                <a:schemeClr val="tx1">
                  <a:lumMod val="75000"/>
                  <a:lumOff val="25000"/>
                </a:schemeClr>
              </a:solidFill>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endParaRPr lang="en-US" dirty="0">
              <a:solidFill>
                <a:schemeClr val="tx1">
                  <a:lumMod val="75000"/>
                  <a:lumOff val="25000"/>
                </a:schemeClr>
              </a:solidFill>
            </a:endParaRPr>
          </a:p>
        </p:txBody>
      </p:sp>
      <p:sp>
        <p:nvSpPr>
          <p:cNvPr id="4" name="Θέση ημερομηνίας 3">
            <a:extLst>
              <a:ext uri="{FF2B5EF4-FFF2-40B4-BE49-F238E27FC236}">
                <a16:creationId xmlns:a16="http://schemas.microsoft.com/office/drawing/2014/main" xmlns="" id="{5298AF4C-6F1C-EF7F-8D5D-68053D1839D2}"/>
              </a:ext>
            </a:extLst>
          </p:cNvPr>
          <p:cNvSpPr>
            <a:spLocks noGrp="1"/>
          </p:cNvSpPr>
          <p:nvPr>
            <p:ph type="dt" sz="half" idx="10"/>
          </p:nvPr>
        </p:nvSpPr>
        <p:spPr>
          <a:xfrm>
            <a:off x="8218426" y="6446838"/>
            <a:ext cx="2584850" cy="365125"/>
          </a:xfrm>
        </p:spPr>
        <p:txBody>
          <a:bodyPr vert="horz" lIns="91440" tIns="45720" rIns="91440" bIns="45720" rtlCol="0" anchor="ctr">
            <a:normAutofit/>
          </a:bodyPr>
          <a:lstStyle/>
          <a:p>
            <a:pPr>
              <a:spcAft>
                <a:spcPts val="600"/>
              </a:spcAft>
            </a:pPr>
            <a:r>
              <a:rPr lang="el-GR" sz="1200" dirty="0"/>
              <a:t>ΚΕΡΚΥΡΑ, 8/11/2025</a:t>
            </a:r>
          </a:p>
          <a:p>
            <a:pPr>
              <a:spcAft>
                <a:spcPts val="600"/>
              </a:spcAft>
            </a:pPr>
            <a:endParaRPr lang="en-US" dirty="0"/>
          </a:p>
        </p:txBody>
      </p:sp>
      <p:sp>
        <p:nvSpPr>
          <p:cNvPr id="13" name="TextBox 12">
            <a:extLst>
              <a:ext uri="{FF2B5EF4-FFF2-40B4-BE49-F238E27FC236}">
                <a16:creationId xmlns:a16="http://schemas.microsoft.com/office/drawing/2014/main" xmlns="" id="{45410349-4E29-4BF6-AAD2-687CCC4E9795}"/>
              </a:ext>
            </a:extLst>
          </p:cNvPr>
          <p:cNvSpPr txBox="1"/>
          <p:nvPr/>
        </p:nvSpPr>
        <p:spPr>
          <a:xfrm>
            <a:off x="5637178" y="2733472"/>
            <a:ext cx="914400" cy="914400"/>
          </a:xfrm>
          <a:prstGeom prst="rect">
            <a:avLst/>
          </a:prstGeom>
          <a:noFill/>
        </p:spPr>
        <p:txBody>
          <a:bodyPr wrap="square" rtlCol="0">
            <a:spAutoFit/>
          </a:bodyPr>
          <a:lstStyle/>
          <a:p>
            <a:endParaRPr lang="el-GR" dirty="0"/>
          </a:p>
        </p:txBody>
      </p:sp>
    </p:spTree>
    <p:extLst>
      <p:ext uri="{BB962C8B-B14F-4D97-AF65-F5344CB8AC3E}">
        <p14:creationId xmlns:p14="http://schemas.microsoft.com/office/powerpoint/2010/main" xmlns="" val="57337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E7FB3471-B602-880E-A4B6-325058F2C880}"/>
              </a:ext>
            </a:extLst>
          </p:cNvPr>
          <p:cNvSpPr>
            <a:spLocks noGrp="1"/>
          </p:cNvSpPr>
          <p:nvPr>
            <p:ph type="title"/>
          </p:nvPr>
        </p:nvSpPr>
        <p:spPr>
          <a:xfrm>
            <a:off x="712119" y="286603"/>
            <a:ext cx="10443561" cy="1450757"/>
          </a:xfrm>
        </p:spPr>
        <p:txBody>
          <a:bodyPr anchor="b">
            <a:normAutofit/>
          </a:bodyPr>
          <a:lstStyle/>
          <a:p>
            <a:r>
              <a:rPr lang="el-GR" sz="4400" dirty="0">
                <a:latin typeface="+mn-lt"/>
              </a:rPr>
              <a:t>Εργασιακό Περιβάλλον </a:t>
            </a:r>
            <a:r>
              <a:rPr lang="en-US" sz="4400" dirty="0">
                <a:latin typeface="+mn-lt"/>
              </a:rPr>
              <a:t>&amp;</a:t>
            </a:r>
            <a:r>
              <a:rPr lang="el-GR" sz="4400" dirty="0">
                <a:latin typeface="+mn-lt"/>
              </a:rPr>
              <a:t> </a:t>
            </a:r>
            <a:r>
              <a:rPr lang="en-US" sz="4400" dirty="0">
                <a:latin typeface="+mn-lt"/>
              </a:rPr>
              <a:t>burnout</a:t>
            </a:r>
          </a:p>
        </p:txBody>
      </p:sp>
      <p:pic>
        <p:nvPicPr>
          <p:cNvPr id="11" name="Picture 10" descr="A person with her hands on her head&#10;&#10;AI-generated content may be incorrect.">
            <a:extLst>
              <a:ext uri="{FF2B5EF4-FFF2-40B4-BE49-F238E27FC236}">
                <a16:creationId xmlns:a16="http://schemas.microsoft.com/office/drawing/2014/main" xmlns="" id="{26501A53-FA96-B27E-C0BB-AD938DF89CF0}"/>
              </a:ext>
            </a:extLst>
          </p:cNvPr>
          <p:cNvPicPr>
            <a:picLocks noChangeAspect="1"/>
          </p:cNvPicPr>
          <p:nvPr/>
        </p:nvPicPr>
        <p:blipFill>
          <a:blip r:embed="rId2" cstate="print">
            <a:extLst>
              <a:ext uri="{28A0092B-C50C-407E-A947-70E740481C1C}">
                <a14:useLocalDpi xmlns:a14="http://schemas.microsoft.com/office/drawing/2010/main" xmlns="" val="0"/>
              </a:ext>
            </a:extLst>
          </a:blip>
          <a:srcRect t="23629" b="15171"/>
          <a:stretch>
            <a:fillRect/>
          </a:stretch>
        </p:blipFill>
        <p:spPr>
          <a:xfrm>
            <a:off x="712119" y="2254250"/>
            <a:ext cx="4639737" cy="3748194"/>
          </a:xfrm>
          <a:prstGeom prst="rect">
            <a:avLst/>
          </a:prstGeom>
          <a:noFill/>
        </p:spPr>
      </p:pic>
      <p:sp>
        <p:nvSpPr>
          <p:cNvPr id="3" name="Θέση περιεχομένου 2">
            <a:extLst>
              <a:ext uri="{FF2B5EF4-FFF2-40B4-BE49-F238E27FC236}">
                <a16:creationId xmlns:a16="http://schemas.microsoft.com/office/drawing/2014/main" xmlns="" id="{695B432A-5A29-2CFD-5ABA-50A813F00330}"/>
              </a:ext>
            </a:extLst>
          </p:cNvPr>
          <p:cNvSpPr>
            <a:spLocks noGrp="1"/>
          </p:cNvSpPr>
          <p:nvPr>
            <p:ph sz="half" idx="2"/>
          </p:nvPr>
        </p:nvSpPr>
        <p:spPr>
          <a:xfrm>
            <a:off x="5511800" y="2120899"/>
            <a:ext cx="5937250" cy="3960723"/>
          </a:xfrm>
        </p:spPr>
        <p:txBody>
          <a:bodyPr>
            <a:noAutofit/>
          </a:bodyPr>
          <a:lstStyle/>
          <a:p>
            <a:pPr>
              <a:lnSpc>
                <a:spcPct val="100000"/>
              </a:lnSpc>
            </a:pPr>
            <a:r>
              <a:rPr lang="el-GR" sz="1800" dirty="0"/>
              <a:t>Παράγοντες όπως η </a:t>
            </a:r>
            <a:r>
              <a:rPr lang="el-GR" sz="1800" b="1" dirty="0"/>
              <a:t>υπερβολική εργασία </a:t>
            </a:r>
            <a:r>
              <a:rPr lang="el-GR" sz="1800" dirty="0"/>
              <a:t>ή οι </a:t>
            </a:r>
            <a:r>
              <a:rPr lang="el-GR" sz="1800" b="1" dirty="0"/>
              <a:t>ανεπαρκείς πόροι </a:t>
            </a:r>
            <a:r>
              <a:rPr lang="el-GR" sz="1800" dirty="0"/>
              <a:t>παίζουν ρόλο στην επαγγελματική εξουθένωση, αλλά σύμφωνα με την Maslach</a:t>
            </a:r>
            <a:r>
              <a:rPr lang="en-US" sz="1800" dirty="0"/>
              <a:t> </a:t>
            </a:r>
            <a:r>
              <a:rPr lang="el-GR" sz="1800" dirty="0"/>
              <a:t>και τον Leiter, είναι εξίσου σημαντικό να επικεντρωθούμε στη </a:t>
            </a:r>
            <a:r>
              <a:rPr lang="el-GR" sz="1800" b="1" dirty="0"/>
              <a:t>δικαιοσύνη</a:t>
            </a:r>
            <a:r>
              <a:rPr lang="el-GR" sz="1800" dirty="0"/>
              <a:t>, τη </a:t>
            </a:r>
            <a:r>
              <a:rPr lang="el-GR" sz="1800" b="1" dirty="0"/>
              <a:t>διαφάνεια </a:t>
            </a:r>
            <a:r>
              <a:rPr lang="el-GR" sz="1800" dirty="0"/>
              <a:t>και τον </a:t>
            </a:r>
            <a:r>
              <a:rPr lang="el-GR" sz="1800" b="1" dirty="0"/>
              <a:t>σκοπό </a:t>
            </a:r>
            <a:r>
              <a:rPr lang="el-GR" sz="1800" dirty="0"/>
              <a:t>στο χώρο εργασίας. </a:t>
            </a:r>
            <a:endParaRPr lang="en-US" sz="1800" dirty="0"/>
          </a:p>
          <a:p>
            <a:pPr>
              <a:lnSpc>
                <a:spcPct val="100000"/>
              </a:lnSpc>
            </a:pPr>
            <a:r>
              <a:rPr lang="el-GR" sz="1800" dirty="0"/>
              <a:t>Συγκρίνοντας τους εργαζόμενους με </a:t>
            </a:r>
            <a:r>
              <a:rPr lang="el-GR" sz="1800" b="1" i="1" dirty="0">
                <a:solidFill>
                  <a:srgbClr val="FF0000"/>
                </a:solidFill>
              </a:rPr>
              <a:t>αγγούρια μέσα σε ξύδι</a:t>
            </a:r>
            <a:r>
              <a:rPr lang="el-GR" sz="1800" dirty="0"/>
              <a:t>, η Maslach είπε: «</a:t>
            </a:r>
            <a:r>
              <a:rPr lang="el-GR" sz="1800" i="1" dirty="0"/>
              <a:t>Θα πρέπει να προσπαθούμε να εντοπίσουμε και να αναλύσουμε τα κρίσιμα συστατικά των «κακών» καταστάσεων στις οποίες λειτουργούν πολλοί καλοί άνθρωποι. Φανταστείτε να ερευνάτε την </a:t>
            </a:r>
            <a:r>
              <a:rPr lang="en-US" sz="1800" i="1" dirty="0"/>
              <a:t>“</a:t>
            </a:r>
            <a:r>
              <a:rPr lang="el-GR" sz="1800" b="1" i="1" dirty="0"/>
              <a:t>προσωπικότητα</a:t>
            </a:r>
            <a:r>
              <a:rPr lang="en-US" sz="1800" b="1" i="1" dirty="0"/>
              <a:t>”</a:t>
            </a:r>
            <a:r>
              <a:rPr lang="el-GR" sz="1800" b="1" i="1" dirty="0"/>
              <a:t> </a:t>
            </a:r>
            <a:r>
              <a:rPr lang="el-GR" sz="1800" i="1" dirty="0"/>
              <a:t>των αγγουριών για να ανακαλύψετε γιατί είχαν μετατραπεί σε ξινά τουρσιά</a:t>
            </a:r>
            <a:r>
              <a:rPr lang="en-US" sz="1800" i="1" dirty="0"/>
              <a:t>, </a:t>
            </a:r>
            <a:r>
              <a:rPr lang="el-GR" sz="1800" i="1" dirty="0"/>
              <a:t>χωρίς όμως να αναλύσετε τα βαρέλια με το ξύδι στα οποία είχαν βυθιστεί».</a:t>
            </a:r>
          </a:p>
        </p:txBody>
      </p:sp>
      <p:sp>
        <p:nvSpPr>
          <p:cNvPr id="5" name="Θέση ημερομηνίας 4">
            <a:extLst>
              <a:ext uri="{FF2B5EF4-FFF2-40B4-BE49-F238E27FC236}">
                <a16:creationId xmlns:a16="http://schemas.microsoft.com/office/drawing/2014/main" xmlns="" id="{517EEB38-27C6-04CB-668A-46E6043D80BD}"/>
              </a:ext>
            </a:extLst>
          </p:cNvPr>
          <p:cNvSpPr>
            <a:spLocks noGrp="1"/>
          </p:cNvSpPr>
          <p:nvPr>
            <p:ph type="dt" sz="half" idx="10"/>
          </p:nvPr>
        </p:nvSpPr>
        <p:spPr>
          <a:xfrm>
            <a:off x="8218426" y="6446838"/>
            <a:ext cx="2584850" cy="365125"/>
          </a:xfrm>
        </p:spPr>
        <p:txBody>
          <a:bodyPr anchor="ctr">
            <a:normAutofit/>
          </a:bodyPr>
          <a:lstStyle/>
          <a:p>
            <a:pPr rtl="0">
              <a:spcAft>
                <a:spcPts val="600"/>
              </a:spcAft>
            </a:pPr>
            <a:r>
              <a:rPr lang="el-GR" sz="1200" dirty="0"/>
              <a:t>ΚΕΡΚΥΡΑ, 8/11/2025</a:t>
            </a:r>
            <a:endParaRPr lang="en-US" sz="1200" dirty="0"/>
          </a:p>
        </p:txBody>
      </p:sp>
    </p:spTree>
    <p:extLst>
      <p:ext uri="{BB962C8B-B14F-4D97-AF65-F5344CB8AC3E}">
        <p14:creationId xmlns:p14="http://schemas.microsoft.com/office/powerpoint/2010/main" xmlns="" val="312941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0132420B-7214-4C41-72B2-32BC0B891A53}"/>
              </a:ext>
            </a:extLst>
          </p:cNvPr>
          <p:cNvSpPr>
            <a:spLocks noGrp="1"/>
          </p:cNvSpPr>
          <p:nvPr>
            <p:ph type="dt" sz="half" idx="10"/>
          </p:nvPr>
        </p:nvSpPr>
        <p:spPr/>
        <p:txBody>
          <a:bodyPr/>
          <a:lstStyle/>
          <a:p>
            <a:r>
              <a:rPr lang="el-GR" sz="1200" b="1" dirty="0"/>
              <a:t>ΚΕΡΚΥΡΑ, 8/11/2025</a:t>
            </a:r>
            <a:endParaRPr lang="en-US" sz="1200" b="1" dirty="0"/>
          </a:p>
        </p:txBody>
      </p:sp>
      <p:graphicFrame>
        <p:nvGraphicFramePr>
          <p:cNvPr id="3" name="Πίνακας 2">
            <a:extLst>
              <a:ext uri="{FF2B5EF4-FFF2-40B4-BE49-F238E27FC236}">
                <a16:creationId xmlns:a16="http://schemas.microsoft.com/office/drawing/2014/main" xmlns="" id="{7B7E7FAE-4564-6190-AE78-3813BD06B79D}"/>
              </a:ext>
            </a:extLst>
          </p:cNvPr>
          <p:cNvGraphicFramePr>
            <a:graphicFrameLocks noGrp="1"/>
          </p:cNvGraphicFramePr>
          <p:nvPr>
            <p:extLst>
              <p:ext uri="{D42A27DB-BD31-4B8C-83A1-F6EECF244321}">
                <p14:modId xmlns:p14="http://schemas.microsoft.com/office/powerpoint/2010/main" xmlns="" val="408622351"/>
              </p:ext>
            </p:extLst>
          </p:nvPr>
        </p:nvGraphicFramePr>
        <p:xfrm>
          <a:off x="0" y="46040"/>
          <a:ext cx="12192000" cy="6318803"/>
        </p:xfrm>
        <a:graphic>
          <a:graphicData uri="http://schemas.openxmlformats.org/drawingml/2006/table">
            <a:tbl>
              <a:tblPr firstRow="1" bandRow="1">
                <a:tableStyleId>{5C22544A-7EE6-4342-B048-85BDC9FD1C3A}</a:tableStyleId>
              </a:tblPr>
              <a:tblGrid>
                <a:gridCol w="4858617">
                  <a:extLst>
                    <a:ext uri="{9D8B030D-6E8A-4147-A177-3AD203B41FA5}">
                      <a16:colId xmlns:a16="http://schemas.microsoft.com/office/drawing/2014/main" xmlns="" val="2067861149"/>
                    </a:ext>
                  </a:extLst>
                </a:gridCol>
                <a:gridCol w="3269383">
                  <a:extLst>
                    <a:ext uri="{9D8B030D-6E8A-4147-A177-3AD203B41FA5}">
                      <a16:colId xmlns:a16="http://schemas.microsoft.com/office/drawing/2014/main" xmlns="" val="3246444128"/>
                    </a:ext>
                  </a:extLst>
                </a:gridCol>
                <a:gridCol w="4064000">
                  <a:extLst>
                    <a:ext uri="{9D8B030D-6E8A-4147-A177-3AD203B41FA5}">
                      <a16:colId xmlns:a16="http://schemas.microsoft.com/office/drawing/2014/main" xmlns="" val="3134382453"/>
                    </a:ext>
                  </a:extLst>
                </a:gridCol>
              </a:tblGrid>
              <a:tr h="453649">
                <a:tc gridSpan="3">
                  <a:txBody>
                    <a:bodyPr/>
                    <a:lstStyle/>
                    <a:p>
                      <a:pPr algn="ctr"/>
                      <a:r>
                        <a:rPr lang="el-GR" sz="2800" dirty="0">
                          <a:solidFill>
                            <a:srgbClr val="C00000"/>
                          </a:solidFill>
                        </a:rPr>
                        <a:t>Παράγοντες κινδύνου </a:t>
                      </a:r>
                      <a:r>
                        <a:rPr lang="el-GR" sz="2800" dirty="0">
                          <a:solidFill>
                            <a:schemeClr val="tx1"/>
                          </a:solidFill>
                        </a:rPr>
                        <a:t>που οδηγούν σε </a:t>
                      </a:r>
                      <a:r>
                        <a:rPr lang="el-GR" sz="2800" dirty="0">
                          <a:solidFill>
                            <a:srgbClr val="C00000"/>
                          </a:solidFill>
                        </a:rPr>
                        <a:t>Επαγγελματική  Εξουθένωση</a:t>
                      </a: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xmlns="" val="1215472553"/>
                  </a:ext>
                </a:extLst>
              </a:tr>
              <a:tr h="628404">
                <a:tc>
                  <a:txBody>
                    <a:bodyPr/>
                    <a:lstStyle/>
                    <a:p>
                      <a:pPr algn="ctr"/>
                      <a:r>
                        <a:rPr lang="el-GR" b="1" dirty="0"/>
                        <a:t>Παράγοντες που σχετίζονται με την εργασία: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dirty="0"/>
                        <a:t>Παράγοντες που σχετίζονται με τον τρόπο ζωής: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dirty="0"/>
                        <a:t>Λοιποί παράγοντες: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9598902"/>
                  </a:ext>
                </a:extLst>
              </a:tr>
              <a:tr h="5160563">
                <a:tc>
                  <a:txBody>
                    <a:bodyPr/>
                    <a:lstStyle/>
                    <a:p>
                      <a:pPr marL="285750" indent="-285750">
                        <a:spcAft>
                          <a:spcPts val="400"/>
                        </a:spcAft>
                        <a:buFont typeface="Wingdings" panose="05000000000000000000" pitchFamily="2" charset="2"/>
                        <a:buChar char="§"/>
                      </a:pPr>
                      <a:r>
                        <a:rPr lang="el-GR" dirty="0"/>
                        <a:t>Αίσθηση ότι έχεις λίγο ή καθόλου έλεγχο στη δουλειά σου</a:t>
                      </a:r>
                    </a:p>
                    <a:p>
                      <a:pPr marL="285750" indent="-285750">
                        <a:spcAft>
                          <a:spcPts val="400"/>
                        </a:spcAft>
                        <a:buFont typeface="Wingdings" panose="05000000000000000000" pitchFamily="2" charset="2"/>
                        <a:buChar char="§"/>
                      </a:pPr>
                      <a:r>
                        <a:rPr lang="el-GR" dirty="0"/>
                        <a:t>Έλλειψη αναγνώρισης ή αμοιβής όταν κάνεις καλά τη δουλειά σου</a:t>
                      </a:r>
                    </a:p>
                    <a:p>
                      <a:pPr marL="285750" indent="-285750">
                        <a:spcAft>
                          <a:spcPts val="400"/>
                        </a:spcAft>
                        <a:buFont typeface="Wingdings" panose="05000000000000000000" pitchFamily="2" charset="2"/>
                        <a:buChar char="§"/>
                      </a:pPr>
                      <a:r>
                        <a:rPr lang="el-GR" dirty="0"/>
                        <a:t>Μη ξεκάθαρα καθήκοντα</a:t>
                      </a:r>
                      <a:r>
                        <a:rPr lang="en-US" dirty="0"/>
                        <a:t> – </a:t>
                      </a:r>
                      <a:r>
                        <a:rPr lang="el-GR" dirty="0"/>
                        <a:t>φόρτος εργασίας</a:t>
                      </a:r>
                    </a:p>
                    <a:p>
                      <a:pPr marL="285750" indent="-285750">
                        <a:spcAft>
                          <a:spcPts val="400"/>
                        </a:spcAft>
                        <a:buFont typeface="Wingdings" panose="05000000000000000000" pitchFamily="2" charset="2"/>
                        <a:buChar char="§"/>
                      </a:pPr>
                      <a:r>
                        <a:rPr lang="el-GR" dirty="0"/>
                        <a:t>Μονότονη δουλειά/έλλειψη προκλήσεων</a:t>
                      </a:r>
                    </a:p>
                    <a:p>
                      <a:pPr marL="285750" indent="-285750">
                        <a:spcAft>
                          <a:spcPts val="400"/>
                        </a:spcAft>
                        <a:buFont typeface="Wingdings" panose="05000000000000000000" pitchFamily="2" charset="2"/>
                        <a:buChar char="§"/>
                      </a:pPr>
                      <a:r>
                        <a:rPr lang="el-GR" dirty="0"/>
                        <a:t>Χαοτικό ή πολύ πιεστικό εργασιακό περιβάλλον</a:t>
                      </a:r>
                    </a:p>
                    <a:p>
                      <a:pPr marL="285750" indent="-285750">
                        <a:spcAft>
                          <a:spcPts val="400"/>
                        </a:spcAft>
                        <a:buFont typeface="Wingdings" panose="05000000000000000000" pitchFamily="2" charset="2"/>
                        <a:buChar char="§"/>
                      </a:pPr>
                      <a:r>
                        <a:rPr lang="el-GR" dirty="0"/>
                        <a:t>Ατμόσφαιρα της ομάδας, ο βαθμός στον οποίο οι άνθρωποι επικοινωνούν ανοιχτά, ο τρόπος συνεργασίας, το μέγεθος της ομάδας</a:t>
                      </a:r>
                    </a:p>
                    <a:p>
                      <a:pPr marL="285750" indent="-285750">
                        <a:spcAft>
                          <a:spcPts val="400"/>
                        </a:spcAft>
                        <a:buFont typeface="Wingdings" panose="05000000000000000000" pitchFamily="2" charset="2"/>
                        <a:buChar char="§"/>
                      </a:pPr>
                      <a:r>
                        <a:rPr lang="el-GR" dirty="0"/>
                        <a:t>Επίπεδο διαφάνειας στον οργανισμό, π.χ. πόσο εύκολα η ηγεσία μοιράζεται σημαντικές πληροφορίες με τους υπαλλήλους</a:t>
                      </a:r>
                    </a:p>
                    <a:p>
                      <a:pPr marL="285750" indent="-285750">
                        <a:spcAft>
                          <a:spcPts val="400"/>
                        </a:spcAft>
                        <a:buFont typeface="Wingdings" panose="05000000000000000000" pitchFamily="2" charset="2"/>
                        <a:buChar char="§"/>
                      </a:pPr>
                      <a:r>
                        <a:rPr lang="el-GR" dirty="0"/>
                        <a:t>Οργανωτικές δομές, όπως ο χρόνος διακοπών </a:t>
                      </a:r>
                    </a:p>
                    <a:p>
                      <a:pPr>
                        <a:spcAft>
                          <a:spcPts val="400"/>
                        </a:spcAft>
                      </a:pP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400"/>
                        </a:spcAft>
                        <a:buFont typeface="Wingdings" panose="05000000000000000000" pitchFamily="2" charset="2"/>
                        <a:buChar char="§"/>
                      </a:pPr>
                      <a:r>
                        <a:rPr lang="el-GR" dirty="0"/>
                        <a:t>Υπερβολικές ώρες δουλειάς, χωρίς χρόνο για ξεκούραση ή κοινωνικοποίηση</a:t>
                      </a:r>
                    </a:p>
                    <a:p>
                      <a:pPr marL="285750" indent="-285750">
                        <a:spcAft>
                          <a:spcPts val="400"/>
                        </a:spcAft>
                        <a:buFont typeface="Wingdings" panose="05000000000000000000" pitchFamily="2" charset="2"/>
                        <a:buChar char="§"/>
                      </a:pPr>
                      <a:r>
                        <a:rPr lang="el-GR" dirty="0"/>
                        <a:t>Έλλειψη στενών, υποστηρικτικών σχέσεων</a:t>
                      </a:r>
                    </a:p>
                    <a:p>
                      <a:pPr marL="285750" indent="-285750">
                        <a:spcAft>
                          <a:spcPts val="400"/>
                        </a:spcAft>
                        <a:buFont typeface="Wingdings" panose="05000000000000000000" pitchFamily="2" charset="2"/>
                        <a:buChar char="§"/>
                      </a:pPr>
                      <a:r>
                        <a:rPr lang="el-GR" dirty="0"/>
                        <a:t>Ανάληψη πολλών υποχρεώσεων σε εργασιακό και προσωπικό επίπεδο </a:t>
                      </a:r>
                    </a:p>
                    <a:p>
                      <a:pPr marL="285750" indent="-285750">
                        <a:spcAft>
                          <a:spcPts val="400"/>
                        </a:spcAft>
                        <a:buFont typeface="Wingdings" panose="05000000000000000000" pitchFamily="2" charset="2"/>
                        <a:buChar char="§"/>
                      </a:pPr>
                      <a:r>
                        <a:rPr lang="el-GR" dirty="0"/>
                        <a:t>Έλλειψη ύπνου</a:t>
                      </a:r>
                    </a:p>
                    <a:p>
                      <a:pPr>
                        <a:spcAft>
                          <a:spcPts val="400"/>
                        </a:spcAft>
                      </a:pP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Aft>
                          <a:spcPts val="400"/>
                        </a:spcAft>
                        <a:buFont typeface="Wingdings" panose="05000000000000000000" pitchFamily="2" charset="2"/>
                        <a:buChar char="§"/>
                      </a:pPr>
                      <a:r>
                        <a:rPr lang="el-GR" dirty="0"/>
                        <a:t>Τελειομανία: τίποτα δεν είναι αρκετά καλό</a:t>
                      </a:r>
                    </a:p>
                    <a:p>
                      <a:pPr marL="285750" indent="-285750">
                        <a:spcAft>
                          <a:spcPts val="400"/>
                        </a:spcAft>
                        <a:buFont typeface="Wingdings" panose="05000000000000000000" pitchFamily="2" charset="2"/>
                        <a:buChar char="§"/>
                      </a:pPr>
                      <a:r>
                        <a:rPr lang="el-GR" dirty="0"/>
                        <a:t>Απαισιόδοξη/ αρνητική οπτική για τον εαυτό και τον κόσμο</a:t>
                      </a:r>
                    </a:p>
                    <a:p>
                      <a:pPr marL="285750" indent="-285750">
                        <a:spcAft>
                          <a:spcPts val="400"/>
                        </a:spcAft>
                        <a:buFont typeface="Wingdings" panose="05000000000000000000" pitchFamily="2" charset="2"/>
                        <a:buChar char="§"/>
                      </a:pPr>
                      <a:r>
                        <a:rPr lang="el-GR" dirty="0"/>
                        <a:t>Ανάγκη να έχω τον έλεγχο: απροθυμία να δώσω ευθύνες σε άλλους</a:t>
                      </a:r>
                    </a:p>
                    <a:p>
                      <a:pPr marL="285750" indent="-285750">
                        <a:spcAft>
                          <a:spcPts val="400"/>
                        </a:spcAft>
                        <a:buFont typeface="Wingdings" panose="05000000000000000000" pitchFamily="2" charset="2"/>
                        <a:buChar char="§"/>
                      </a:pPr>
                      <a:r>
                        <a:rPr lang="el-GR" dirty="0"/>
                        <a:t>Προσωπικές καταστάσεις, όπως το άγχος που βιώνουμε, τα δίκτυα υποστήριξης που έχουμε δημιουργήσει για τον εαυτό μας ή το είδος της εργασίας στην οποία εργαζόμαστε</a:t>
                      </a:r>
                    </a:p>
                    <a:p>
                      <a:pPr marL="285750" indent="-285750">
                        <a:spcAft>
                          <a:spcPts val="400"/>
                        </a:spcAft>
                        <a:buFont typeface="Wingdings" panose="05000000000000000000" pitchFamily="2" charset="2"/>
                        <a:buChar char="§"/>
                      </a:pPr>
                      <a:r>
                        <a:rPr lang="el-GR" dirty="0"/>
                        <a:t>Προσωπικοί μηχανισμοί αντιμετώπισης και ρύθμισης, όπως η αυτορρύθμιση και επεξεργασία συναισθημάτων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6285087"/>
                  </a:ext>
                </a:extLst>
              </a:tr>
            </a:tbl>
          </a:graphicData>
        </a:graphic>
      </p:graphicFrame>
    </p:spTree>
    <p:extLst>
      <p:ext uri="{BB962C8B-B14F-4D97-AF65-F5344CB8AC3E}">
        <p14:creationId xmlns:p14="http://schemas.microsoft.com/office/powerpoint/2010/main" xmlns="" val="277001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A264A09-6745-F70B-DA83-9E19BA1216F2}"/>
              </a:ext>
            </a:extLst>
          </p:cNvPr>
          <p:cNvSpPr>
            <a:spLocks noGrp="1"/>
          </p:cNvSpPr>
          <p:nvPr>
            <p:ph type="title"/>
          </p:nvPr>
        </p:nvSpPr>
        <p:spPr>
          <a:xfrm>
            <a:off x="924560" y="286603"/>
            <a:ext cx="10231120" cy="1938437"/>
          </a:xfrm>
        </p:spPr>
        <p:txBody>
          <a:bodyPr vert="horz" lIns="91440" tIns="45720" rIns="91440" bIns="45720" rtlCol="0" anchor="b">
            <a:normAutofit fontScale="90000"/>
          </a:bodyPr>
          <a:lstStyle/>
          <a:p>
            <a:r>
              <a:rPr lang="en-US" sz="1500" dirty="0"/>
              <a:t> </a:t>
            </a:r>
            <a:r>
              <a:rPr lang="el-GR" sz="1500" dirty="0"/>
              <a:t/>
            </a:r>
            <a:br>
              <a:rPr lang="el-GR" sz="1500" dirty="0"/>
            </a:br>
            <a:r>
              <a:rPr lang="el-GR" sz="1500" dirty="0"/>
              <a:t/>
            </a:r>
            <a:br>
              <a:rPr lang="el-GR" sz="1500" dirty="0"/>
            </a:br>
            <a:r>
              <a:rPr lang="el-GR" sz="1500" dirty="0"/>
              <a:t/>
            </a:r>
            <a:br>
              <a:rPr lang="el-GR" sz="1500" dirty="0"/>
            </a:br>
            <a:r>
              <a:rPr lang="en-US" sz="1500" dirty="0"/>
              <a:t/>
            </a:r>
            <a:br>
              <a:rPr lang="en-US" sz="1500" dirty="0"/>
            </a:br>
            <a:r>
              <a:rPr lang="en-US" sz="4400" dirty="0" err="1">
                <a:latin typeface="+mn-lt"/>
              </a:rPr>
              <a:t>Οι</a:t>
            </a:r>
            <a:r>
              <a:rPr lang="en-US" sz="4400" dirty="0">
                <a:latin typeface="+mn-lt"/>
              </a:rPr>
              <a:t> </a:t>
            </a:r>
            <a:r>
              <a:rPr lang="en-US" sz="4400" dirty="0" err="1">
                <a:latin typeface="+mn-lt"/>
              </a:rPr>
              <a:t>Έξι</a:t>
            </a:r>
            <a:r>
              <a:rPr lang="en-US" sz="4400" dirty="0">
                <a:latin typeface="+mn-lt"/>
              </a:rPr>
              <a:t> </a:t>
            </a:r>
            <a:r>
              <a:rPr lang="en-US" sz="4400" dirty="0" err="1">
                <a:latin typeface="+mn-lt"/>
              </a:rPr>
              <a:t>Περιοχές</a:t>
            </a:r>
            <a:r>
              <a:rPr lang="en-US" sz="4400" dirty="0">
                <a:latin typeface="+mn-lt"/>
              </a:rPr>
              <a:t> </a:t>
            </a:r>
            <a:r>
              <a:rPr lang="en-US" sz="4400" dirty="0" err="1">
                <a:latin typeface="+mn-lt"/>
              </a:rPr>
              <a:t>Εργ</a:t>
            </a:r>
            <a:r>
              <a:rPr lang="en-US" sz="4400" dirty="0">
                <a:latin typeface="+mn-lt"/>
              </a:rPr>
              <a:t>ασιακής Ζωής </a:t>
            </a:r>
            <a:r>
              <a:rPr lang="el-GR" sz="4400" dirty="0">
                <a:latin typeface="+mn-lt"/>
              </a:rPr>
              <a:t/>
            </a:r>
            <a:br>
              <a:rPr lang="el-GR" sz="4400" dirty="0">
                <a:latin typeface="+mn-lt"/>
              </a:rPr>
            </a:br>
            <a:r>
              <a:rPr lang="en-US" sz="4400" i="1" dirty="0">
                <a:latin typeface="+mn-lt"/>
              </a:rPr>
              <a:t>(The Six Areas of Worklife)</a:t>
            </a:r>
            <a:br>
              <a:rPr lang="en-US" sz="4400" i="1" dirty="0">
                <a:latin typeface="+mn-lt"/>
              </a:rPr>
            </a:br>
            <a:endParaRPr lang="en-US" sz="4400" i="1" dirty="0">
              <a:latin typeface="+mn-lt"/>
            </a:endParaRPr>
          </a:p>
        </p:txBody>
      </p:sp>
      <p:pic>
        <p:nvPicPr>
          <p:cNvPr id="4" name="Picture 2" descr="Balancing the 6 Pillars of Life for a Fulfilling Work-Life Stability -  Local SEO Search Inc.">
            <a:extLst>
              <a:ext uri="{FF2B5EF4-FFF2-40B4-BE49-F238E27FC236}">
                <a16:creationId xmlns:a16="http://schemas.microsoft.com/office/drawing/2014/main" xmlns="" id="{7152DBB4-882C-6C8B-282C-FE711FE44D7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l="11822" r="5805"/>
          <a:stretch>
            <a:fillRect/>
          </a:stretch>
        </p:blipFill>
        <p:spPr bwMode="auto">
          <a:xfrm>
            <a:off x="924560" y="2120900"/>
            <a:ext cx="5171440" cy="4038197"/>
          </a:xfrm>
          <a:prstGeom prst="rect">
            <a:avLst/>
          </a:prstGeom>
          <a:solidFill>
            <a:srgbClr val="FFFFFF"/>
          </a:solidFill>
        </p:spPr>
      </p:pic>
      <p:sp>
        <p:nvSpPr>
          <p:cNvPr id="3" name="TextBox 2">
            <a:extLst>
              <a:ext uri="{FF2B5EF4-FFF2-40B4-BE49-F238E27FC236}">
                <a16:creationId xmlns:a16="http://schemas.microsoft.com/office/drawing/2014/main" xmlns="" id="{8A1D4B03-13D0-AE9E-E17A-3B06DFEC72ED}"/>
              </a:ext>
            </a:extLst>
          </p:cNvPr>
          <p:cNvSpPr txBox="1"/>
          <p:nvPr/>
        </p:nvSpPr>
        <p:spPr>
          <a:xfrm>
            <a:off x="6515944" y="2120899"/>
            <a:ext cx="4639736" cy="4038197"/>
          </a:xfrm>
          <a:prstGeom prst="rect">
            <a:avLst/>
          </a:prstGeom>
        </p:spPr>
        <p:txBody>
          <a:bodyPr vert="horz" lIns="0" tIns="45720" rIns="0" bIns="45720" rtlCol="0">
            <a:normAutofit/>
          </a:bodyPr>
          <a:lstStyle/>
          <a:p>
            <a:pPr marL="91440" indent="-91440">
              <a:spcBef>
                <a:spcPts val="1200"/>
              </a:spcBef>
              <a:spcAft>
                <a:spcPts val="200"/>
              </a:spcAft>
              <a:buClr>
                <a:schemeClr val="accent1"/>
              </a:buClr>
              <a:buSzPct val="100000"/>
              <a:buFont typeface="Calibri" panose="020F0502020204030204" pitchFamily="34" charset="0"/>
              <a:buChar char=" "/>
            </a:pPr>
            <a:endParaRPr lang="en-US" sz="1900" dirty="0">
              <a:solidFill>
                <a:schemeClr val="tx1">
                  <a:lumMod val="75000"/>
                  <a:lumOff val="25000"/>
                </a:schemeClr>
              </a:solidFill>
            </a:endParaRPr>
          </a:p>
          <a:p>
            <a:pPr marL="91440" indent="-91440">
              <a:spcBef>
                <a:spcPts val="1200"/>
              </a:spcBef>
              <a:spcAft>
                <a:spcPts val="200"/>
              </a:spcAft>
              <a:buClr>
                <a:schemeClr val="accent1"/>
              </a:buClr>
              <a:buSzPct val="100000"/>
              <a:buFont typeface="Calibri" panose="020F0502020204030204" pitchFamily="34" charset="0"/>
              <a:buChar char=" "/>
            </a:pPr>
            <a:r>
              <a:rPr lang="en-US" sz="2400" b="1" dirty="0" err="1">
                <a:solidFill>
                  <a:schemeClr val="tx1">
                    <a:lumMod val="75000"/>
                    <a:lumOff val="25000"/>
                  </a:schemeClr>
                </a:solidFill>
              </a:rPr>
              <a:t>Φόρτος</a:t>
            </a:r>
            <a:r>
              <a:rPr lang="en-US" sz="2400" b="1" dirty="0">
                <a:solidFill>
                  <a:schemeClr val="tx1">
                    <a:lumMod val="75000"/>
                    <a:lumOff val="25000"/>
                  </a:schemeClr>
                </a:solidFill>
              </a:rPr>
              <a:t> </a:t>
            </a:r>
            <a:r>
              <a:rPr lang="en-US" sz="2400" b="1" dirty="0" err="1">
                <a:solidFill>
                  <a:schemeClr val="tx1">
                    <a:lumMod val="75000"/>
                    <a:lumOff val="25000"/>
                  </a:schemeClr>
                </a:solidFill>
              </a:rPr>
              <a:t>Εργ</a:t>
            </a:r>
            <a:r>
              <a:rPr lang="en-US" sz="2400" b="1" dirty="0">
                <a:solidFill>
                  <a:schemeClr val="tx1">
                    <a:lumMod val="75000"/>
                    <a:lumOff val="25000"/>
                  </a:schemeClr>
                </a:solidFill>
              </a:rPr>
              <a:t>ασίας </a:t>
            </a:r>
            <a:r>
              <a:rPr lang="en-US" sz="2400" dirty="0">
                <a:solidFill>
                  <a:schemeClr val="tx1">
                    <a:lumMod val="75000"/>
                    <a:lumOff val="25000"/>
                  </a:schemeClr>
                </a:solidFill>
              </a:rPr>
              <a:t>(Workload)</a:t>
            </a:r>
          </a:p>
          <a:p>
            <a:pPr marL="91440" indent="-91440">
              <a:spcBef>
                <a:spcPts val="1200"/>
              </a:spcBef>
              <a:spcAft>
                <a:spcPts val="200"/>
              </a:spcAft>
              <a:buClr>
                <a:schemeClr val="accent1"/>
              </a:buClr>
              <a:buSzPct val="100000"/>
              <a:buFont typeface="Calibri" panose="020F0502020204030204" pitchFamily="34" charset="0"/>
              <a:buChar char=" "/>
            </a:pPr>
            <a:r>
              <a:rPr lang="en-US" sz="2400" b="1" dirty="0" err="1">
                <a:solidFill>
                  <a:schemeClr val="tx1">
                    <a:lumMod val="75000"/>
                    <a:lumOff val="25000"/>
                  </a:schemeClr>
                </a:solidFill>
              </a:rPr>
              <a:t>Έλεγχος</a:t>
            </a:r>
            <a:r>
              <a:rPr lang="en-US" sz="2400" b="1" dirty="0">
                <a:solidFill>
                  <a:schemeClr val="tx1">
                    <a:lumMod val="75000"/>
                    <a:lumOff val="25000"/>
                  </a:schemeClr>
                </a:solidFill>
              </a:rPr>
              <a:t>/</a:t>
            </a:r>
            <a:r>
              <a:rPr lang="en-US" sz="2400" b="1" dirty="0" err="1">
                <a:solidFill>
                  <a:schemeClr val="tx1">
                    <a:lumMod val="75000"/>
                    <a:lumOff val="25000"/>
                  </a:schemeClr>
                </a:solidFill>
              </a:rPr>
              <a:t>Αυτονομί</a:t>
            </a:r>
            <a:r>
              <a:rPr lang="en-US" sz="2400" b="1" dirty="0">
                <a:solidFill>
                  <a:schemeClr val="tx1">
                    <a:lumMod val="75000"/>
                    <a:lumOff val="25000"/>
                  </a:schemeClr>
                </a:solidFill>
              </a:rPr>
              <a:t>α </a:t>
            </a:r>
            <a:r>
              <a:rPr lang="en-US" sz="2400" dirty="0">
                <a:solidFill>
                  <a:schemeClr val="tx1">
                    <a:lumMod val="75000"/>
                    <a:lumOff val="25000"/>
                  </a:schemeClr>
                </a:solidFill>
              </a:rPr>
              <a:t>(Control)</a:t>
            </a:r>
          </a:p>
          <a:p>
            <a:pPr marL="91440" indent="-91440">
              <a:spcBef>
                <a:spcPts val="1200"/>
              </a:spcBef>
              <a:spcAft>
                <a:spcPts val="200"/>
              </a:spcAft>
              <a:buClr>
                <a:schemeClr val="accent1"/>
              </a:buClr>
              <a:buSzPct val="100000"/>
              <a:buFont typeface="Calibri" panose="020F0502020204030204" pitchFamily="34" charset="0"/>
              <a:buChar char=" "/>
            </a:pPr>
            <a:r>
              <a:rPr lang="en-US" sz="2400" b="1" dirty="0" err="1">
                <a:solidFill>
                  <a:schemeClr val="tx1">
                    <a:lumMod val="75000"/>
                    <a:lumOff val="25000"/>
                  </a:schemeClr>
                </a:solidFill>
              </a:rPr>
              <a:t>Αντ</a:t>
            </a:r>
            <a:r>
              <a:rPr lang="en-US" sz="2400" b="1" dirty="0">
                <a:solidFill>
                  <a:schemeClr val="tx1">
                    <a:lumMod val="75000"/>
                    <a:lumOff val="25000"/>
                  </a:schemeClr>
                </a:solidFill>
              </a:rPr>
              <a:t>αμοιβή</a:t>
            </a:r>
            <a:r>
              <a:rPr lang="en-US" sz="2400" dirty="0">
                <a:solidFill>
                  <a:schemeClr val="tx1">
                    <a:lumMod val="75000"/>
                    <a:lumOff val="25000"/>
                  </a:schemeClr>
                </a:solidFill>
              </a:rPr>
              <a:t> (Reward)</a:t>
            </a:r>
          </a:p>
          <a:p>
            <a:pPr marL="91440" indent="-91440">
              <a:spcBef>
                <a:spcPts val="1200"/>
              </a:spcBef>
              <a:spcAft>
                <a:spcPts val="200"/>
              </a:spcAft>
              <a:buClr>
                <a:schemeClr val="accent1"/>
              </a:buClr>
              <a:buSzPct val="100000"/>
              <a:buFont typeface="Calibri" panose="020F0502020204030204" pitchFamily="34" charset="0"/>
              <a:buChar char=" "/>
            </a:pPr>
            <a:r>
              <a:rPr lang="en-US" sz="2400" b="1" dirty="0" err="1">
                <a:solidFill>
                  <a:schemeClr val="tx1">
                    <a:lumMod val="75000"/>
                    <a:lumOff val="25000"/>
                  </a:schemeClr>
                </a:solidFill>
              </a:rPr>
              <a:t>Κοινότητ</a:t>
            </a:r>
            <a:r>
              <a:rPr lang="en-US" sz="2400" b="1" dirty="0">
                <a:solidFill>
                  <a:schemeClr val="tx1">
                    <a:lumMod val="75000"/>
                    <a:lumOff val="25000"/>
                  </a:schemeClr>
                </a:solidFill>
              </a:rPr>
              <a:t>α</a:t>
            </a:r>
            <a:r>
              <a:rPr lang="en-US" sz="2400" dirty="0">
                <a:solidFill>
                  <a:schemeClr val="tx1">
                    <a:lumMod val="75000"/>
                    <a:lumOff val="25000"/>
                  </a:schemeClr>
                </a:solidFill>
              </a:rPr>
              <a:t> (Community)  </a:t>
            </a:r>
          </a:p>
          <a:p>
            <a:pPr marL="91440" indent="-91440">
              <a:spcBef>
                <a:spcPts val="1200"/>
              </a:spcBef>
              <a:spcAft>
                <a:spcPts val="200"/>
              </a:spcAft>
              <a:buClr>
                <a:schemeClr val="accent1"/>
              </a:buClr>
              <a:buSzPct val="100000"/>
              <a:buFont typeface="Calibri" panose="020F0502020204030204" pitchFamily="34" charset="0"/>
              <a:buChar char=" "/>
            </a:pPr>
            <a:r>
              <a:rPr lang="en-US" sz="2400" b="1" dirty="0" err="1">
                <a:solidFill>
                  <a:schemeClr val="tx1">
                    <a:lumMod val="75000"/>
                    <a:lumOff val="25000"/>
                  </a:schemeClr>
                </a:solidFill>
              </a:rPr>
              <a:t>Δικ</a:t>
            </a:r>
            <a:r>
              <a:rPr lang="en-US" sz="2400" b="1" dirty="0">
                <a:solidFill>
                  <a:schemeClr val="tx1">
                    <a:lumMod val="75000"/>
                    <a:lumOff val="25000"/>
                  </a:schemeClr>
                </a:solidFill>
              </a:rPr>
              <a:t>αιοσύνη</a:t>
            </a:r>
            <a:r>
              <a:rPr lang="en-US" sz="2400" dirty="0">
                <a:solidFill>
                  <a:schemeClr val="tx1">
                    <a:lumMod val="75000"/>
                    <a:lumOff val="25000"/>
                  </a:schemeClr>
                </a:solidFill>
              </a:rPr>
              <a:t> (Fairness)</a:t>
            </a:r>
          </a:p>
          <a:p>
            <a:pPr marL="91440" indent="-91440">
              <a:spcBef>
                <a:spcPts val="1200"/>
              </a:spcBef>
              <a:spcAft>
                <a:spcPts val="200"/>
              </a:spcAft>
              <a:buClr>
                <a:schemeClr val="accent1"/>
              </a:buClr>
              <a:buSzPct val="100000"/>
              <a:buFont typeface="Calibri" panose="020F0502020204030204" pitchFamily="34" charset="0"/>
              <a:buChar char=" "/>
            </a:pPr>
            <a:r>
              <a:rPr lang="en-US" sz="2400" b="1" dirty="0" err="1">
                <a:solidFill>
                  <a:schemeClr val="tx1">
                    <a:lumMod val="75000"/>
                    <a:lumOff val="25000"/>
                  </a:schemeClr>
                </a:solidFill>
              </a:rPr>
              <a:t>Αξίες</a:t>
            </a:r>
            <a:r>
              <a:rPr lang="en-US" sz="2400" b="1" dirty="0">
                <a:solidFill>
                  <a:schemeClr val="tx1">
                    <a:lumMod val="75000"/>
                    <a:lumOff val="25000"/>
                  </a:schemeClr>
                </a:solidFill>
              </a:rPr>
              <a:t> </a:t>
            </a:r>
            <a:r>
              <a:rPr lang="en-US" sz="2400" dirty="0">
                <a:solidFill>
                  <a:schemeClr val="tx1">
                    <a:lumMod val="75000"/>
                    <a:lumOff val="25000"/>
                  </a:schemeClr>
                </a:solidFill>
              </a:rPr>
              <a:t>(Values)</a:t>
            </a:r>
          </a:p>
        </p:txBody>
      </p:sp>
      <p:sp>
        <p:nvSpPr>
          <p:cNvPr id="2" name="Θέση ημερομηνίας 1">
            <a:extLst>
              <a:ext uri="{FF2B5EF4-FFF2-40B4-BE49-F238E27FC236}">
                <a16:creationId xmlns:a16="http://schemas.microsoft.com/office/drawing/2014/main" xmlns="" id="{090BF783-F8CE-FAA9-1A82-E26F96C20167}"/>
              </a:ext>
            </a:extLst>
          </p:cNvPr>
          <p:cNvSpPr>
            <a:spLocks noGrp="1"/>
          </p:cNvSpPr>
          <p:nvPr>
            <p:ph type="dt" sz="half" idx="10"/>
          </p:nvPr>
        </p:nvSpPr>
        <p:spPr>
          <a:xfrm>
            <a:off x="8218426" y="6446838"/>
            <a:ext cx="2584850" cy="365125"/>
          </a:xfrm>
        </p:spPr>
        <p:txBody>
          <a:bodyPr vert="horz" lIns="91440" tIns="45720" rIns="91440" bIns="45720" rtlCol="0" anchor="ctr">
            <a:normAutofit/>
          </a:bodyPr>
          <a:lstStyle/>
          <a:p>
            <a:pPr>
              <a:spcAft>
                <a:spcPts val="600"/>
              </a:spcAft>
            </a:pPr>
            <a:r>
              <a:rPr lang="el-GR" sz="1200" dirty="0"/>
              <a:t>ΚΕΡΚΥΡΑ, 08/11/2025</a:t>
            </a:r>
            <a:endParaRPr lang="en-US" sz="1200" dirty="0"/>
          </a:p>
        </p:txBody>
      </p:sp>
    </p:spTree>
    <p:extLst>
      <p:ext uri="{BB962C8B-B14F-4D97-AF65-F5344CB8AC3E}">
        <p14:creationId xmlns:p14="http://schemas.microsoft.com/office/powerpoint/2010/main" xmlns="" val="166600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ading | IDCGames - Keep in Mind - Remastered - PC Games">
            <a:extLst>
              <a:ext uri="{FF2B5EF4-FFF2-40B4-BE49-F238E27FC236}">
                <a16:creationId xmlns:a16="http://schemas.microsoft.com/office/drawing/2014/main" xmlns="" id="{C101F46E-F410-6050-0A23-B9A777D7F80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480" y="3666226"/>
            <a:ext cx="7469039" cy="29485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Θέση ημερομηνίας 1">
            <a:extLst>
              <a:ext uri="{FF2B5EF4-FFF2-40B4-BE49-F238E27FC236}">
                <a16:creationId xmlns:a16="http://schemas.microsoft.com/office/drawing/2014/main" xmlns="" id="{13736F07-609B-D05E-F7B3-13A3319C0A15}"/>
              </a:ext>
            </a:extLst>
          </p:cNvPr>
          <p:cNvSpPr>
            <a:spLocks noGrp="1"/>
          </p:cNvSpPr>
          <p:nvPr>
            <p:ph type="dt" sz="half" idx="10"/>
          </p:nvPr>
        </p:nvSpPr>
        <p:spPr/>
        <p:txBody>
          <a:bodyPr/>
          <a:lstStyle/>
          <a:p>
            <a:r>
              <a:rPr lang="el-GR" sz="1200" b="1" dirty="0"/>
              <a:t>ΚΕΡΚΥΡΑ, 8/11/2025</a:t>
            </a:r>
            <a:endParaRPr lang="en-US" sz="1200" b="1" dirty="0"/>
          </a:p>
        </p:txBody>
      </p:sp>
      <p:sp>
        <p:nvSpPr>
          <p:cNvPr id="3" name="TextBox 2">
            <a:extLst>
              <a:ext uri="{FF2B5EF4-FFF2-40B4-BE49-F238E27FC236}">
                <a16:creationId xmlns:a16="http://schemas.microsoft.com/office/drawing/2014/main" xmlns="" id="{01E86D32-D4FF-DED8-4654-5AB5DF163E1A}"/>
              </a:ext>
            </a:extLst>
          </p:cNvPr>
          <p:cNvSpPr txBox="1"/>
          <p:nvPr/>
        </p:nvSpPr>
        <p:spPr>
          <a:xfrm>
            <a:off x="564205" y="243192"/>
            <a:ext cx="10914434" cy="4257576"/>
          </a:xfrm>
          <a:prstGeom prst="rect">
            <a:avLst/>
          </a:prstGeom>
          <a:noFill/>
        </p:spPr>
        <p:txBody>
          <a:bodyPr wrap="square" rtlCol="0">
            <a:spAutoFit/>
          </a:bodyPr>
          <a:lstStyle/>
          <a:p>
            <a:pPr>
              <a:spcAft>
                <a:spcPts val="1200"/>
              </a:spcAft>
            </a:pPr>
            <a:r>
              <a:rPr lang="el-GR" sz="2400" b="1" dirty="0"/>
              <a:t>Ας έχουμε υπόψη μας ότι: </a:t>
            </a:r>
            <a:endParaRPr lang="el-GR" dirty="0"/>
          </a:p>
          <a:p>
            <a:pPr marL="285750" indent="-285750">
              <a:spcAft>
                <a:spcPts val="400"/>
              </a:spcAft>
              <a:buClr>
                <a:srgbClr val="C00000"/>
              </a:buClr>
              <a:buFont typeface="Wingdings" panose="05000000000000000000" pitchFamily="2" charset="2"/>
              <a:buChar char=""/>
            </a:pPr>
            <a:r>
              <a:rPr lang="el-GR" sz="2000" dirty="0"/>
              <a:t>Η επαγγελματική εξουθένωση </a:t>
            </a:r>
            <a:r>
              <a:rPr lang="el-GR" sz="2000" b="1" dirty="0"/>
              <a:t>δεν είναι δυαδική</a:t>
            </a:r>
            <a:r>
              <a:rPr lang="el-GR" sz="2000" dirty="0"/>
              <a:t>. </a:t>
            </a:r>
          </a:p>
          <a:p>
            <a:pPr marL="285750" indent="-285750">
              <a:spcAft>
                <a:spcPts val="400"/>
              </a:spcAft>
              <a:buClr>
                <a:srgbClr val="C00000"/>
              </a:buClr>
              <a:buFont typeface="Wingdings" panose="05000000000000000000" pitchFamily="2" charset="2"/>
              <a:buChar char=""/>
            </a:pPr>
            <a:r>
              <a:rPr lang="el-GR" sz="2000" dirty="0"/>
              <a:t>Η επαγγελματική εξουθένωση γίνεται </a:t>
            </a:r>
            <a:r>
              <a:rPr lang="el-GR" sz="2000" b="1" dirty="0"/>
              <a:t>σταδιακά.</a:t>
            </a:r>
            <a:r>
              <a:rPr lang="el-GR" sz="2000" dirty="0"/>
              <a:t> </a:t>
            </a:r>
          </a:p>
          <a:p>
            <a:pPr marL="285750" indent="-285750">
              <a:spcAft>
                <a:spcPts val="400"/>
              </a:spcAft>
              <a:buClr>
                <a:srgbClr val="C00000"/>
              </a:buClr>
              <a:buFont typeface="Wingdings" panose="05000000000000000000" pitchFamily="2" charset="2"/>
              <a:buChar char=""/>
            </a:pPr>
            <a:r>
              <a:rPr lang="el-GR" sz="2000" dirty="0"/>
              <a:t>Η επαγγελματική εξουθένωση είναι ένα φάσμα που </a:t>
            </a:r>
            <a:r>
              <a:rPr lang="el-GR" sz="2000" b="1" dirty="0"/>
              <a:t>μπορεί να μετρηθεί</a:t>
            </a:r>
            <a:r>
              <a:rPr lang="el-GR" sz="2000" dirty="0"/>
              <a:t>, μοιάζει δηλ. σαν μέτρηση θερμοκρασίας. «Αν δεν μπορείς να τη μετρήσεις, δεν μπορείς να τη βελτιώσεις».</a:t>
            </a:r>
          </a:p>
          <a:p>
            <a:pPr marL="285750" indent="-285750">
              <a:spcAft>
                <a:spcPts val="400"/>
              </a:spcAft>
              <a:buClr>
                <a:srgbClr val="C00000"/>
              </a:buClr>
              <a:buFont typeface="Wingdings" panose="05000000000000000000" pitchFamily="2" charset="2"/>
              <a:buChar char=""/>
            </a:pPr>
            <a:r>
              <a:rPr lang="el-GR" sz="2000" dirty="0"/>
              <a:t> Η επαγγελματική εξουθένωση </a:t>
            </a:r>
            <a:r>
              <a:rPr lang="el-GR" sz="2000" b="1" dirty="0"/>
              <a:t>διαφέρει από την κατάθλιψη και το άγχος</a:t>
            </a:r>
            <a:r>
              <a:rPr lang="el-GR" sz="2000" dirty="0"/>
              <a:t>. </a:t>
            </a:r>
          </a:p>
          <a:p>
            <a:pPr marL="285750" indent="-285750">
              <a:spcAft>
                <a:spcPts val="400"/>
              </a:spcAft>
              <a:buClr>
                <a:srgbClr val="C00000"/>
              </a:buClr>
              <a:buFont typeface="Wingdings" panose="05000000000000000000" pitchFamily="2" charset="2"/>
              <a:buChar char=""/>
            </a:pPr>
            <a:r>
              <a:rPr lang="el-GR" sz="2000" dirty="0"/>
              <a:t>Η επαγγελματική εξουθένωση </a:t>
            </a:r>
            <a:r>
              <a:rPr lang="el-GR" sz="2000" b="1" dirty="0"/>
              <a:t>δεν πρέπει να συγχέεται με την κόπωση συμπόνιας</a:t>
            </a:r>
            <a:r>
              <a:rPr lang="el-GR" sz="2000" dirty="0"/>
              <a:t>. </a:t>
            </a:r>
          </a:p>
          <a:p>
            <a:pPr marL="285750" indent="-285750">
              <a:spcAft>
                <a:spcPts val="400"/>
              </a:spcAft>
              <a:buClr>
                <a:srgbClr val="C00000"/>
              </a:buClr>
              <a:buFont typeface="Wingdings" panose="05000000000000000000" pitchFamily="2" charset="2"/>
              <a:buChar char=""/>
            </a:pPr>
            <a:r>
              <a:rPr lang="el-GR" sz="2000" b="1" dirty="0"/>
              <a:t>Η ευεξία δεν είναι η απάντηση</a:t>
            </a:r>
            <a:r>
              <a:rPr lang="el-GR" sz="2000" dirty="0"/>
              <a:t>: Η ευεξία στον χώρο εργασίας είναι μια βιομηχανία 8 δισεκατομμυρίων δολαρίων στις Ηνωμένες Πολιτείες και οι προοδευτικοί χώροι εργασίας μπορεί να πιστεύουν ότι προσφέρουν μια σπουδαία υπηρεσία προσφέροντας γιόγκα, μαθήματα διαλογισμού και άλλες υπηρεσίες ευεξίας. Ωστόσο, η έρευνα αποκαλύπτει ότι αυτές οι προσπάθειες δεν αποδίδουν. </a:t>
            </a:r>
          </a:p>
        </p:txBody>
      </p:sp>
    </p:spTree>
    <p:extLst>
      <p:ext uri="{BB962C8B-B14F-4D97-AF65-F5344CB8AC3E}">
        <p14:creationId xmlns:p14="http://schemas.microsoft.com/office/powerpoint/2010/main" xmlns="" val="215317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30F3A9A9-035A-B100-28D8-C4D8DEE196ED}"/>
              </a:ext>
            </a:extLst>
          </p:cNvPr>
          <p:cNvSpPr>
            <a:spLocks noGrp="1"/>
          </p:cNvSpPr>
          <p:nvPr>
            <p:ph type="title"/>
          </p:nvPr>
        </p:nvSpPr>
        <p:spPr>
          <a:xfrm>
            <a:off x="721360" y="286603"/>
            <a:ext cx="10434320" cy="1327708"/>
          </a:xfrm>
        </p:spPr>
        <p:txBody>
          <a:bodyPr>
            <a:normAutofit/>
          </a:bodyPr>
          <a:lstStyle/>
          <a:p>
            <a:r>
              <a:rPr lang="el-GR" sz="3600" dirty="0">
                <a:latin typeface="+mn-lt"/>
              </a:rPr>
              <a:t>Είσαι κοντά στην επαγγελματική εξουθένωση όταν:</a:t>
            </a:r>
            <a:r>
              <a:rPr lang="el-GR" sz="4400" dirty="0">
                <a:latin typeface="+mn-lt"/>
              </a:rPr>
              <a:t/>
            </a:r>
            <a:br>
              <a:rPr lang="el-GR" sz="4400" dirty="0">
                <a:latin typeface="+mn-lt"/>
              </a:rPr>
            </a:br>
            <a:endParaRPr lang="en-US" sz="4400" dirty="0">
              <a:latin typeface="+mn-lt"/>
            </a:endParaRPr>
          </a:p>
        </p:txBody>
      </p:sp>
      <p:pic>
        <p:nvPicPr>
          <p:cNvPr id="9" name="Εικόνα 8">
            <a:extLst>
              <a:ext uri="{FF2B5EF4-FFF2-40B4-BE49-F238E27FC236}">
                <a16:creationId xmlns:a16="http://schemas.microsoft.com/office/drawing/2014/main" xmlns="" id="{50CD9AAA-5ED0-76CD-C70C-4BB57DF1D868}"/>
              </a:ext>
            </a:extLst>
          </p:cNvPr>
          <p:cNvPicPr>
            <a:picLocks noChangeAspect="1"/>
          </p:cNvPicPr>
          <p:nvPr/>
        </p:nvPicPr>
        <p:blipFill>
          <a:blip r:embed="rId2" cstate="print"/>
          <a:stretch>
            <a:fillRect/>
          </a:stretch>
        </p:blipFill>
        <p:spPr>
          <a:xfrm>
            <a:off x="792480" y="2120900"/>
            <a:ext cx="4498765" cy="4193964"/>
          </a:xfrm>
          <a:prstGeom prst="rect">
            <a:avLst/>
          </a:prstGeom>
          <a:noFill/>
        </p:spPr>
      </p:pic>
      <p:sp>
        <p:nvSpPr>
          <p:cNvPr id="4" name="Θέση περιεχομένου 3">
            <a:extLst>
              <a:ext uri="{FF2B5EF4-FFF2-40B4-BE49-F238E27FC236}">
                <a16:creationId xmlns:a16="http://schemas.microsoft.com/office/drawing/2014/main" xmlns="" id="{BD6297F5-C2BA-97CB-096B-BD39A950AE87}"/>
              </a:ext>
            </a:extLst>
          </p:cNvPr>
          <p:cNvSpPr>
            <a:spLocks noGrp="1"/>
          </p:cNvSpPr>
          <p:nvPr>
            <p:ph sz="half" idx="2"/>
          </p:nvPr>
        </p:nvSpPr>
        <p:spPr>
          <a:xfrm>
            <a:off x="5382883" y="2120900"/>
            <a:ext cx="6400800" cy="4325938"/>
          </a:xfrm>
        </p:spPr>
        <p:txBody>
          <a:bodyPr>
            <a:normAutofit/>
          </a:bodyPr>
          <a:lstStyle/>
          <a:p>
            <a:pPr>
              <a:lnSpc>
                <a:spcPct val="100000"/>
              </a:lnSpc>
              <a:buClr>
                <a:srgbClr val="C00000"/>
              </a:buClr>
              <a:buFont typeface="Wingdings" panose="05000000000000000000" pitchFamily="2" charset="2"/>
              <a:buChar char="þ"/>
            </a:pPr>
            <a:r>
              <a:rPr lang="el-GR" sz="2000" dirty="0"/>
              <a:t> Κάθε μέρα είναι μια «κακή» μέρα.</a:t>
            </a:r>
          </a:p>
          <a:p>
            <a:pPr>
              <a:lnSpc>
                <a:spcPct val="100000"/>
              </a:lnSpc>
              <a:buClr>
                <a:srgbClr val="C00000"/>
              </a:buClr>
              <a:buFont typeface="Wingdings" panose="05000000000000000000" pitchFamily="2" charset="2"/>
              <a:buChar char="þ"/>
            </a:pPr>
            <a:r>
              <a:rPr lang="el-GR" sz="2000" dirty="0"/>
              <a:t> Το να δείξεις έξτρα ενδιαφέρον για τα θέματα της δουλειάς μοιάζει άσκοπη σπατάλη ενέργειας.</a:t>
            </a:r>
          </a:p>
          <a:p>
            <a:pPr>
              <a:lnSpc>
                <a:spcPct val="100000"/>
              </a:lnSpc>
              <a:buClr>
                <a:srgbClr val="C00000"/>
              </a:buClr>
              <a:buFont typeface="Wingdings" panose="05000000000000000000" pitchFamily="2" charset="2"/>
              <a:buChar char="þ"/>
            </a:pPr>
            <a:r>
              <a:rPr lang="el-GR" sz="2000" dirty="0"/>
              <a:t> Νιώθεις εξαντλημένος</a:t>
            </a:r>
            <a:r>
              <a:rPr lang="en-US" sz="2000" dirty="0"/>
              <a:t>/</a:t>
            </a:r>
            <a:r>
              <a:rPr lang="el-GR" sz="2000"/>
              <a:t>η </a:t>
            </a:r>
            <a:r>
              <a:rPr lang="el-GR" sz="2000" dirty="0"/>
              <a:t>όλη την ώρα.</a:t>
            </a:r>
          </a:p>
          <a:p>
            <a:pPr>
              <a:lnSpc>
                <a:spcPct val="100000"/>
              </a:lnSpc>
              <a:buClr>
                <a:srgbClr val="C00000"/>
              </a:buClr>
              <a:buFont typeface="Wingdings" panose="05000000000000000000" pitchFamily="2" charset="2"/>
              <a:buChar char="þ"/>
            </a:pPr>
            <a:r>
              <a:rPr lang="el-GR" sz="2000" dirty="0"/>
              <a:t> Την περισσότερη ώρα νιώθεις ότι κάνεις πράγματα (στη δουλειά) που είναι βαρετά ή που είναι πάρα πολλά και δε μπορείς να ανταποκριθείς.</a:t>
            </a:r>
          </a:p>
          <a:p>
            <a:pPr>
              <a:lnSpc>
                <a:spcPct val="100000"/>
              </a:lnSpc>
              <a:buClr>
                <a:srgbClr val="C00000"/>
              </a:buClr>
              <a:buFont typeface="Wingdings" panose="05000000000000000000" pitchFamily="2" charset="2"/>
              <a:buChar char="þ"/>
            </a:pPr>
            <a:r>
              <a:rPr lang="el-GR" sz="2000" dirty="0"/>
              <a:t> Αισθάνεσαι ότι αυτά που κάνεις δε μπορούν να «κάνουν τη διαφορά» ή/και δεν εκτιμώνται όπως θα έπρεπε.</a:t>
            </a:r>
          </a:p>
          <a:p>
            <a:pPr>
              <a:lnSpc>
                <a:spcPct val="100000"/>
              </a:lnSpc>
            </a:pPr>
            <a:endParaRPr lang="el-GR" sz="1600" dirty="0"/>
          </a:p>
        </p:txBody>
      </p:sp>
      <p:sp>
        <p:nvSpPr>
          <p:cNvPr id="2" name="Θέση ημερομηνίας 1">
            <a:extLst>
              <a:ext uri="{FF2B5EF4-FFF2-40B4-BE49-F238E27FC236}">
                <a16:creationId xmlns:a16="http://schemas.microsoft.com/office/drawing/2014/main" xmlns="" id="{DD1EB085-22B2-3034-96C4-3EB9233320B4}"/>
              </a:ext>
            </a:extLst>
          </p:cNvPr>
          <p:cNvSpPr>
            <a:spLocks noGrp="1"/>
          </p:cNvSpPr>
          <p:nvPr>
            <p:ph type="dt" sz="half" idx="10"/>
          </p:nvPr>
        </p:nvSpPr>
        <p:spPr>
          <a:xfrm>
            <a:off x="8218426" y="6446838"/>
            <a:ext cx="2584850" cy="365125"/>
          </a:xfrm>
        </p:spPr>
        <p:txBody>
          <a:bodyPr anchor="ctr">
            <a:normAutofit/>
          </a:bodyPr>
          <a:lstStyle/>
          <a:p>
            <a:pPr>
              <a:spcAft>
                <a:spcPts val="600"/>
              </a:spcAft>
            </a:pPr>
            <a:r>
              <a:rPr lang="el-GR" sz="1200" b="1" dirty="0"/>
              <a:t>ΚΕΡΚΥΡΑ, 8/11/2025</a:t>
            </a:r>
            <a:endParaRPr lang="en-US" sz="1200" b="1" dirty="0"/>
          </a:p>
        </p:txBody>
      </p:sp>
    </p:spTree>
    <p:extLst>
      <p:ext uri="{BB962C8B-B14F-4D97-AF65-F5344CB8AC3E}">
        <p14:creationId xmlns:p14="http://schemas.microsoft.com/office/powerpoint/2010/main" xmlns="" val="296562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rnout: Τα πέντε στάδια της επαγγελματικής εξουθένωσης - Newsbeast">
            <a:extLst>
              <a:ext uri="{FF2B5EF4-FFF2-40B4-BE49-F238E27FC236}">
                <a16:creationId xmlns:a16="http://schemas.microsoft.com/office/drawing/2014/main" xmlns="" id="{6AFF42E7-AE6C-5397-F1DB-FAC73777167A}"/>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1666876" y="285750"/>
            <a:ext cx="10172700" cy="570921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Θέση ημερομηνίας 1">
            <a:extLst>
              <a:ext uri="{FF2B5EF4-FFF2-40B4-BE49-F238E27FC236}">
                <a16:creationId xmlns:a16="http://schemas.microsoft.com/office/drawing/2014/main" xmlns="" id="{FDE278A4-DCD5-B0A1-B006-208841AAE81F}"/>
              </a:ext>
            </a:extLst>
          </p:cNvPr>
          <p:cNvSpPr>
            <a:spLocks noGrp="1"/>
          </p:cNvSpPr>
          <p:nvPr>
            <p:ph type="dt" sz="half" idx="10"/>
          </p:nvPr>
        </p:nvSpPr>
        <p:spPr/>
        <p:txBody>
          <a:bodyPr/>
          <a:lstStyle/>
          <a:p>
            <a:r>
              <a:rPr lang="el-GR" sz="1200" b="1" dirty="0"/>
              <a:t>ΚΕΡΚΥΡΑ, 8/11/2025</a:t>
            </a:r>
            <a:endParaRPr lang="en-US" sz="1200" b="1" dirty="0"/>
          </a:p>
          <a:p>
            <a:pPr rtl="0"/>
            <a:endParaRPr lang="en-US" dirty="0"/>
          </a:p>
        </p:txBody>
      </p:sp>
      <p:sp>
        <p:nvSpPr>
          <p:cNvPr id="3" name="TextBox 2">
            <a:extLst>
              <a:ext uri="{FF2B5EF4-FFF2-40B4-BE49-F238E27FC236}">
                <a16:creationId xmlns:a16="http://schemas.microsoft.com/office/drawing/2014/main" xmlns="" id="{0B8575C5-49CB-DD7A-CF4D-E586811B6837}"/>
              </a:ext>
            </a:extLst>
          </p:cNvPr>
          <p:cNvSpPr txBox="1"/>
          <p:nvPr/>
        </p:nvSpPr>
        <p:spPr>
          <a:xfrm>
            <a:off x="175098" y="145915"/>
            <a:ext cx="12016902" cy="5786199"/>
          </a:xfrm>
          <a:prstGeom prst="rect">
            <a:avLst/>
          </a:prstGeom>
          <a:noFill/>
        </p:spPr>
        <p:txBody>
          <a:bodyPr wrap="square" rtlCol="0">
            <a:spAutoFit/>
          </a:bodyPr>
          <a:lstStyle/>
          <a:p>
            <a:r>
              <a:rPr lang="el-GR" sz="4000" b="1" u="sng" dirty="0"/>
              <a:t>10</a:t>
            </a:r>
            <a:r>
              <a:rPr lang="el-GR" sz="2800" b="1" u="sng" dirty="0"/>
              <a:t> Ενδείξεις αναγνώρισης επαγγελματικής εξουθένωσης</a:t>
            </a:r>
          </a:p>
          <a:p>
            <a:endParaRPr lang="el-GR" dirty="0"/>
          </a:p>
          <a:p>
            <a:pPr marL="342900" indent="-342900">
              <a:spcAft>
                <a:spcPts val="600"/>
              </a:spcAft>
              <a:buClr>
                <a:srgbClr val="C00000"/>
              </a:buClr>
              <a:buFont typeface="+mj-lt"/>
              <a:buAutoNum type="arabicPeriod"/>
            </a:pPr>
            <a:r>
              <a:rPr lang="el-GR" sz="2400" dirty="0"/>
              <a:t> </a:t>
            </a:r>
            <a:r>
              <a:rPr lang="el-GR" sz="2000" dirty="0"/>
              <a:t>Έχεις γίνει </a:t>
            </a:r>
            <a:r>
              <a:rPr lang="el-GR" sz="2000" b="1" dirty="0"/>
              <a:t>κυνικός</a:t>
            </a:r>
            <a:r>
              <a:rPr lang="el-GR" sz="2000" dirty="0"/>
              <a:t>/ή στις σχέσεις σου και ιδιαίτερα </a:t>
            </a:r>
            <a:r>
              <a:rPr lang="el-GR" sz="2000" b="1" dirty="0"/>
              <a:t>επικριτικός/ή απέναντί  </a:t>
            </a:r>
            <a:r>
              <a:rPr lang="el-GR" sz="2000" dirty="0"/>
              <a:t>τους.</a:t>
            </a:r>
          </a:p>
          <a:p>
            <a:pPr marL="342900" indent="-342900">
              <a:spcAft>
                <a:spcPts val="600"/>
              </a:spcAft>
              <a:buClr>
                <a:srgbClr val="C00000"/>
              </a:buClr>
              <a:buFont typeface="+mj-lt"/>
              <a:buAutoNum type="arabicPeriod"/>
            </a:pPr>
            <a:r>
              <a:rPr lang="el-GR" sz="2000" dirty="0"/>
              <a:t> </a:t>
            </a:r>
            <a:r>
              <a:rPr lang="el-GR" sz="2000" b="1" dirty="0"/>
              <a:t>Σέρνεις τον εαυτό σου </a:t>
            </a:r>
            <a:r>
              <a:rPr lang="el-GR" sz="2000" dirty="0"/>
              <a:t>στη δουλειά και δυσκολεύεσαι να ξεκινήσεις την ημέρα σου.</a:t>
            </a:r>
          </a:p>
          <a:p>
            <a:pPr marL="342900" indent="-342900">
              <a:spcAft>
                <a:spcPts val="600"/>
              </a:spcAft>
              <a:buClr>
                <a:srgbClr val="C00000"/>
              </a:buClr>
              <a:buFont typeface="+mj-lt"/>
              <a:buAutoNum type="arabicPeriod"/>
            </a:pPr>
            <a:r>
              <a:rPr lang="el-GR" sz="2000" dirty="0"/>
              <a:t> </a:t>
            </a:r>
            <a:r>
              <a:rPr lang="el-GR" sz="2000" b="1" dirty="0"/>
              <a:t>Δεν έχεις  ενέργεια </a:t>
            </a:r>
            <a:r>
              <a:rPr lang="el-GR" sz="2000" dirty="0"/>
              <a:t>για να ανταποκριθείς στο ρόλο και στα καθήκοντά σου.</a:t>
            </a:r>
          </a:p>
          <a:p>
            <a:pPr marL="342900" indent="-342900">
              <a:spcAft>
                <a:spcPts val="600"/>
              </a:spcAft>
              <a:buClr>
                <a:srgbClr val="C00000"/>
              </a:buClr>
              <a:buFont typeface="+mj-lt"/>
              <a:buAutoNum type="arabicPeriod"/>
            </a:pPr>
            <a:r>
              <a:rPr lang="el-GR" sz="2000" dirty="0"/>
              <a:t> Έχεις γίνει </a:t>
            </a:r>
            <a:r>
              <a:rPr lang="el-GR" sz="2000" b="1" dirty="0"/>
              <a:t>ευερέθιστος/η. </a:t>
            </a:r>
            <a:r>
              <a:rPr lang="el-GR" sz="2000" dirty="0"/>
              <a:t>Εύκολα αρπάζεσαι, θυμώνεις, στεναχωριέσαι ή  απελπίζεσαι από τις σχέσεις, τους συναδέλφους ή/και τη διοίκηση του φορέα.</a:t>
            </a:r>
          </a:p>
          <a:p>
            <a:pPr marL="342900" indent="-342900">
              <a:spcAft>
                <a:spcPts val="600"/>
              </a:spcAft>
              <a:buClr>
                <a:srgbClr val="C00000"/>
              </a:buClr>
              <a:buFont typeface="+mj-lt"/>
              <a:buAutoNum type="arabicPeriod"/>
            </a:pPr>
            <a:r>
              <a:rPr lang="el-GR" sz="2000" dirty="0"/>
              <a:t> </a:t>
            </a:r>
            <a:r>
              <a:rPr lang="el-GR" sz="2000" b="1" dirty="0"/>
              <a:t>Δεν μπορείς να συγκεντρωθείς </a:t>
            </a:r>
            <a:r>
              <a:rPr lang="el-GR" sz="2000" dirty="0"/>
              <a:t>στις ευθύνες που αναλαμβάνεις.</a:t>
            </a:r>
          </a:p>
          <a:p>
            <a:pPr marL="342900" indent="-342900">
              <a:spcAft>
                <a:spcPts val="600"/>
              </a:spcAft>
              <a:buClr>
                <a:srgbClr val="C00000"/>
              </a:buClr>
              <a:buFont typeface="+mj-lt"/>
              <a:buAutoNum type="arabicPeriod"/>
            </a:pPr>
            <a:r>
              <a:rPr lang="el-GR" sz="2000" dirty="0"/>
              <a:t> </a:t>
            </a:r>
            <a:r>
              <a:rPr lang="el-GR" sz="2000" b="1" dirty="0"/>
              <a:t>Δεν αντλείς ικανοποίηση </a:t>
            </a:r>
            <a:r>
              <a:rPr lang="el-GR" sz="2000" dirty="0"/>
              <a:t>από τις υπηρεσίες που παρέχεις.</a:t>
            </a:r>
          </a:p>
          <a:p>
            <a:pPr marL="342900" indent="-342900">
              <a:spcAft>
                <a:spcPts val="600"/>
              </a:spcAft>
              <a:buClr>
                <a:srgbClr val="C00000"/>
              </a:buClr>
              <a:buFont typeface="+mj-lt"/>
              <a:buAutoNum type="arabicPeriod"/>
            </a:pPr>
            <a:r>
              <a:rPr lang="el-GR" sz="2000" dirty="0"/>
              <a:t> </a:t>
            </a:r>
            <a:r>
              <a:rPr lang="el-GR" sz="2000" b="1" dirty="0"/>
              <a:t>Δεν βρίσκεις νόημα </a:t>
            </a:r>
            <a:r>
              <a:rPr lang="el-GR" sz="2000" dirty="0"/>
              <a:t>στο έργο που προσφέρεις.</a:t>
            </a:r>
          </a:p>
          <a:p>
            <a:pPr marL="342900" indent="-342900">
              <a:spcAft>
                <a:spcPts val="600"/>
              </a:spcAft>
              <a:buClr>
                <a:srgbClr val="C00000"/>
              </a:buClr>
              <a:buFont typeface="+mj-lt"/>
              <a:buAutoNum type="arabicPeriod"/>
            </a:pPr>
            <a:r>
              <a:rPr lang="el-GR" sz="2000" dirty="0"/>
              <a:t> </a:t>
            </a:r>
            <a:r>
              <a:rPr lang="el-GR" sz="2000" b="1" dirty="0"/>
              <a:t>Καταφεύγεις στο φαγητό, το αλκοόλ, τις ουσίες </a:t>
            </a:r>
            <a:r>
              <a:rPr lang="el-GR" sz="2000" dirty="0"/>
              <a:t>για να νιώσεις καλύτερα ή για  να μην νιώθεις τίποτα.</a:t>
            </a:r>
          </a:p>
          <a:p>
            <a:pPr marL="342900" indent="-342900">
              <a:spcAft>
                <a:spcPts val="600"/>
              </a:spcAft>
              <a:buClr>
                <a:srgbClr val="C00000"/>
              </a:buClr>
              <a:buFont typeface="+mj-lt"/>
              <a:buAutoNum type="arabicPeriod"/>
            </a:pPr>
            <a:r>
              <a:rPr lang="el-GR" sz="2000" dirty="0"/>
              <a:t> Έχεις </a:t>
            </a:r>
            <a:r>
              <a:rPr lang="el-GR" sz="2000" b="1" dirty="0"/>
              <a:t>δυσκολίες στον ύπνο </a:t>
            </a:r>
            <a:r>
              <a:rPr lang="el-GR" sz="2000" dirty="0"/>
              <a:t>(π.χ. δυσκολεύεσαι να κοιμηθείς, ξυπνάς μέσα στη  νύχτα, έχεις αϋπνίες).</a:t>
            </a:r>
          </a:p>
          <a:p>
            <a:pPr marL="342900" indent="-342900">
              <a:spcAft>
                <a:spcPts val="600"/>
              </a:spcAft>
              <a:buClr>
                <a:srgbClr val="C00000"/>
              </a:buClr>
              <a:buFont typeface="+mj-lt"/>
              <a:buAutoNum type="arabicPeriod"/>
            </a:pPr>
            <a:r>
              <a:rPr lang="el-GR" sz="2000" dirty="0"/>
              <a:t> Έχεις </a:t>
            </a:r>
            <a:r>
              <a:rPr lang="el-GR" sz="2000" b="1" dirty="0"/>
              <a:t>ανεξήγητους πονοκεφάλους, ημικρανίες, στομαχικές διαταραχές </a:t>
            </a:r>
            <a:r>
              <a:rPr lang="el-GR" sz="2000" dirty="0"/>
              <a:t>ή  άλλα οργανικά συμπτώματα που δεν είχες στο παρελθόν</a:t>
            </a:r>
          </a:p>
          <a:p>
            <a:endParaRPr lang="el-GR" dirty="0"/>
          </a:p>
        </p:txBody>
      </p:sp>
    </p:spTree>
    <p:extLst>
      <p:ext uri="{BB962C8B-B14F-4D97-AF65-F5344CB8AC3E}">
        <p14:creationId xmlns:p14="http://schemas.microsoft.com/office/powerpoint/2010/main" xmlns="" val="3374979290"/>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_41798800_TF56160789" id="{2C099BE8-CEDF-4507-9036-50B9C15B058F}" vid="{21C4C0AB-7B92-4CCE-8B51-2A204DA6E0E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748</TotalTime>
  <Words>2266</Words>
  <Application>Microsoft Office PowerPoint</Application>
  <PresentationFormat>Προσαρμογή</PresentationFormat>
  <Paragraphs>202</Paragraphs>
  <Slides>23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1_RetrospectVTI</vt:lpstr>
      <vt:lpstr>Επαγγελματική Εξουθένωση:  Ατομικό ή συλλογικό ζήτημα;  Κοινότητα Ανθεκτικότητα και Δίκτυα Υποστήριξης</vt:lpstr>
      <vt:lpstr>Burnout</vt:lpstr>
      <vt:lpstr>    Ορισμός</vt:lpstr>
      <vt:lpstr>Εργασιακό Περιβάλλον &amp; burnout</vt:lpstr>
      <vt:lpstr>Διαφάνεια 5</vt:lpstr>
      <vt:lpstr>     Οι Έξι Περιοχές Εργασιακής Ζωής  (The Six Areas of Worklife) </vt:lpstr>
      <vt:lpstr>Διαφάνεια 7</vt:lpstr>
      <vt:lpstr>Είσαι κοντά στην επαγγελματική εξουθένωση όταν: </vt:lpstr>
      <vt:lpstr>Διαφάνεια 9</vt:lpstr>
      <vt:lpstr>Σημερινή Εποχή – Περιβάλλον Εργασίας</vt:lpstr>
      <vt:lpstr>Σύγχρονη αγορά Εργασίας</vt:lpstr>
      <vt:lpstr>Πώς μπορεί κάποιος/α να διαχειριστεί την αβεβαιότητα σε ένα διαρκώς και ραγδαία μεταβαλλόμενο περιβάλλον; </vt:lpstr>
      <vt:lpstr>   Σύγχρονη αγορά Εργασίας &amp; Ανθεκτικότητα </vt:lpstr>
      <vt:lpstr>Τι είναι η ψυχική ανθεκτικότητα;</vt:lpstr>
      <vt:lpstr>Τι δεν είναι ψυχική ανθεκτικότητα.</vt:lpstr>
      <vt:lpstr>Διαφάνεια 16</vt:lpstr>
      <vt:lpstr>Επαγγελματική ανθεκτικότητα (career resilience)</vt:lpstr>
      <vt:lpstr>Ο μύθος των άτρωτων ανθρώπων</vt:lpstr>
      <vt:lpstr>Διαφάνεια 19</vt:lpstr>
      <vt:lpstr>Τι μπορεί να κάνει η πολιτεία για να αντιμετωπίσει το πρόβλημα της επαγγελματικής εξουθένωσης; </vt:lpstr>
      <vt:lpstr>Κριτική θεώρηση του  burn out</vt:lpstr>
      <vt:lpstr>Κριτική θεώρηση του  burn out</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Επαγγελματική Εξουθένωση:  Ατομικό ή συλλογικό ζήτημα;  Κοινότητα Ανθεκτικότητα και Δίκτυα Υποστήριξης</dc:title>
  <dc:creator>Olga verikaki</dc:creator>
  <cp:lastModifiedBy>User</cp:lastModifiedBy>
  <cp:revision>36</cp:revision>
  <dcterms:created xsi:type="dcterms:W3CDTF">2025-10-29T08:25:45Z</dcterms:created>
  <dcterms:modified xsi:type="dcterms:W3CDTF">2025-11-08T06:29:34Z</dcterms:modified>
</cp:coreProperties>
</file>