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668" r:id="rId2"/>
    <p:sldId id="666" r:id="rId3"/>
    <p:sldId id="667" r:id="rId4"/>
    <p:sldId id="669" r:id="rId5"/>
    <p:sldId id="670" r:id="rId6"/>
    <p:sldId id="671" r:id="rId7"/>
    <p:sldId id="676" r:id="rId8"/>
    <p:sldId id="672" r:id="rId9"/>
    <p:sldId id="673" r:id="rId10"/>
    <p:sldId id="674" r:id="rId11"/>
    <p:sldId id="677" r:id="rId12"/>
    <p:sldId id="675" r:id="rId13"/>
    <p:sldId id="678" r:id="rId14"/>
    <p:sldId id="679" r:id="rId15"/>
    <p:sldId id="680" r:id="rId16"/>
    <p:sldId id="681" r:id="rId17"/>
    <p:sldId id="682" r:id="rId18"/>
    <p:sldId id="683" r:id="rId19"/>
    <p:sldId id="684" r:id="rId20"/>
    <p:sldId id="685" r:id="rId21"/>
    <p:sldId id="66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9900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8786" autoAdjust="0"/>
  </p:normalViewPr>
  <p:slideViewPr>
    <p:cSldViewPr snapToGrid="0">
      <p:cViewPr varScale="1">
        <p:scale>
          <a:sx n="81" d="100"/>
          <a:sy n="81" d="100"/>
        </p:scale>
        <p:origin x="-846" y="-84"/>
      </p:cViewPr>
      <p:guideLst>
        <p:guide orient="horz" pos="2160"/>
        <p:guide pos="3840"/>
      </p:guideLst>
    </p:cSldViewPr>
  </p:slideViewPr>
  <p:notesTextViewPr>
    <p:cViewPr>
      <p:scale>
        <a:sx n="1" d="1"/>
        <a:sy n="1" d="1"/>
      </p:scale>
      <p:origin x="0" y="0"/>
    </p:cViewPr>
  </p:notesTextViewPr>
  <p:sorterViewPr>
    <p:cViewPr>
      <p:scale>
        <a:sx n="168" d="100"/>
        <a:sy n="168" d="100"/>
      </p:scale>
      <p:origin x="0" y="-4612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CBBB6-F2C1-418C-9C1A-10F779A5B3CA}" type="datetimeFigureOut">
              <a:rPr lang="el-GR" smtClean="0"/>
              <a:pPr/>
              <a:t>7/11/2025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E63203-84BE-4611-9067-EFF76070816E}" type="slidenum">
              <a:rPr lang="el-GR" smtClean="0"/>
              <a:pPr/>
              <a:t>‹#›</a:t>
            </a:fld>
            <a:endParaRPr lang="el-GR"/>
          </a:p>
        </p:txBody>
      </p:sp>
    </p:spTree>
    <p:extLst>
      <p:ext uri="{BB962C8B-B14F-4D97-AF65-F5344CB8AC3E}">
        <p14:creationId xmlns:p14="http://schemas.microsoft.com/office/powerpoint/2010/main" xmlns="" val="1285702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BE63203-84BE-4611-9067-EFF76070816E}" type="slidenum">
              <a:rPr lang="el-GR" smtClean="0"/>
              <a:pPr/>
              <a:t>2</a:t>
            </a:fld>
            <a:endParaRPr lang="el-GR"/>
          </a:p>
        </p:txBody>
      </p:sp>
    </p:spTree>
    <p:extLst>
      <p:ext uri="{BB962C8B-B14F-4D97-AF65-F5344CB8AC3E}">
        <p14:creationId xmlns:p14="http://schemas.microsoft.com/office/powerpoint/2010/main" xmlns="" val="1739440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Trier Social Stress Test</a:t>
            </a:r>
            <a:endParaRPr lang="el-GR" dirty="0"/>
          </a:p>
        </p:txBody>
      </p:sp>
      <p:sp>
        <p:nvSpPr>
          <p:cNvPr id="4" name="Θέση αριθμού διαφάνειας 3"/>
          <p:cNvSpPr>
            <a:spLocks noGrp="1"/>
          </p:cNvSpPr>
          <p:nvPr>
            <p:ph type="sldNum" sz="quarter" idx="5"/>
          </p:nvPr>
        </p:nvSpPr>
        <p:spPr/>
        <p:txBody>
          <a:bodyPr/>
          <a:lstStyle/>
          <a:p>
            <a:fld id="{ABE63203-84BE-4611-9067-EFF76070816E}" type="slidenum">
              <a:rPr lang="el-GR" smtClean="0"/>
              <a:pPr/>
              <a:t>12</a:t>
            </a:fld>
            <a:endParaRPr lang="el-GR"/>
          </a:p>
        </p:txBody>
      </p:sp>
    </p:spTree>
    <p:extLst>
      <p:ext uri="{BB962C8B-B14F-4D97-AF65-F5344CB8AC3E}">
        <p14:creationId xmlns:p14="http://schemas.microsoft.com/office/powerpoint/2010/main" xmlns="" val="2920417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 χρόνος ανάρρωσης από </a:t>
            </a:r>
            <a:r>
              <a:rPr lang="el-GR" b="1" dirty="0" err="1"/>
              <a:t>burnout</a:t>
            </a:r>
            <a:r>
              <a:rPr lang="el-GR" dirty="0"/>
              <a:t> είναι πολύ σημαντικό να τονίσουμε, γιατί δεν πρόκειται για απλή κούραση ή μια μικρή περίοδο άγχους – είναι μια σταδιακή διαδικασία που απαιτεί υπομονή και συνέπεια. Ας το ξεκαθαρίσουμε με ακρίβεια:</a:t>
            </a:r>
          </a:p>
          <a:p>
            <a:r>
              <a:rPr lang="el-GR" b="1" dirty="0"/>
              <a:t>Ελαφρύ </a:t>
            </a:r>
            <a:r>
              <a:rPr lang="el-GR" b="1" dirty="0" err="1"/>
              <a:t>burnout</a:t>
            </a:r>
            <a:r>
              <a:rPr lang="el-GR" b="1" dirty="0"/>
              <a:t>:</a:t>
            </a:r>
            <a:r>
              <a:rPr lang="el-GR" dirty="0"/>
              <a:t> μερικές εβδομάδες έως 1-2 μήνες με </a:t>
            </a:r>
            <a:r>
              <a:rPr lang="el-GR" dirty="0" err="1"/>
              <a:t>στοχευμένη</a:t>
            </a:r>
            <a:r>
              <a:rPr lang="el-GR" dirty="0"/>
              <a:t> ανάπαυση και </a:t>
            </a:r>
            <a:r>
              <a:rPr lang="el-GR" dirty="0" err="1"/>
              <a:t>αυτοφροντίδα</a:t>
            </a:r>
            <a:r>
              <a:rPr lang="el-GR" dirty="0"/>
              <a:t>.</a:t>
            </a:r>
          </a:p>
          <a:p>
            <a:r>
              <a:rPr lang="el-GR" b="1" dirty="0"/>
              <a:t>Μέτριο </a:t>
            </a:r>
            <a:r>
              <a:rPr lang="el-GR" b="1" dirty="0" err="1"/>
              <a:t>burnout</a:t>
            </a:r>
            <a:r>
              <a:rPr lang="el-GR" b="1" dirty="0"/>
              <a:t>:</a:t>
            </a:r>
            <a:r>
              <a:rPr lang="el-GR" dirty="0"/>
              <a:t> αρκετοί μήνες (3–6 μήνες) απαιτούν πιο οργανωμένη παρέμβαση και αλλαγές στη ζωή/εργασία.</a:t>
            </a:r>
          </a:p>
          <a:p>
            <a:r>
              <a:rPr lang="el-GR" b="1" dirty="0"/>
              <a:t>Σοβαρό </a:t>
            </a:r>
            <a:r>
              <a:rPr lang="el-GR" b="1" dirty="0" err="1"/>
              <a:t>burnout</a:t>
            </a:r>
            <a:r>
              <a:rPr lang="el-GR" b="1" dirty="0"/>
              <a:t>:</a:t>
            </a:r>
            <a:r>
              <a:rPr lang="el-GR" dirty="0"/>
              <a:t> μπορεί να χρειαστεί </a:t>
            </a:r>
            <a:r>
              <a:rPr lang="el-GR" b="1" dirty="0"/>
              <a:t>6–12 μήνες ή περισσότερο</a:t>
            </a:r>
            <a:r>
              <a:rPr lang="el-GR" dirty="0"/>
              <a:t>, ειδικά αν υπάρχουν χρόνια στρες ή επαγγελματικές πιέσεις, και συχνά χρειάζεται υποστήριξη από ειδικούς</a:t>
            </a:r>
          </a:p>
          <a:p>
            <a:endParaRPr lang="el-GR" dirty="0"/>
          </a:p>
        </p:txBody>
      </p:sp>
      <p:sp>
        <p:nvSpPr>
          <p:cNvPr id="4" name="Θέση αριθμού διαφάνειας 3"/>
          <p:cNvSpPr>
            <a:spLocks noGrp="1"/>
          </p:cNvSpPr>
          <p:nvPr>
            <p:ph type="sldNum" sz="quarter" idx="5"/>
          </p:nvPr>
        </p:nvSpPr>
        <p:spPr/>
        <p:txBody>
          <a:bodyPr/>
          <a:lstStyle/>
          <a:p>
            <a:fld id="{ABE63203-84BE-4611-9067-EFF76070816E}" type="slidenum">
              <a:rPr lang="el-GR" smtClean="0"/>
              <a:pPr/>
              <a:t>19</a:t>
            </a:fld>
            <a:endParaRPr lang="el-GR"/>
          </a:p>
        </p:txBody>
      </p:sp>
    </p:spTree>
    <p:extLst>
      <p:ext uri="{BB962C8B-B14F-4D97-AF65-F5344CB8AC3E}">
        <p14:creationId xmlns:p14="http://schemas.microsoft.com/office/powerpoint/2010/main" xmlns="" val="872795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Στυλ κύριου τίτλου</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pPr/>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pPr/>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pPr/>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aption">
    <p:spTree>
      <p:nvGrpSpPr>
        <p:cNvPr id="1" name="Shape 47"/>
        <p:cNvGrpSpPr/>
        <p:nvPr/>
      </p:nvGrpSpPr>
      <p:grpSpPr>
        <a:xfrm>
          <a:off x="0" y="0"/>
          <a:ext cx="0" cy="0"/>
          <a:chOff x="0" y="0"/>
          <a:chExt cx="0" cy="0"/>
        </a:xfrm>
      </p:grpSpPr>
      <p:sp>
        <p:nvSpPr>
          <p:cNvPr id="48" name="Shape 48"/>
          <p:cNvSpPr txBox="1">
            <a:spLocks noGrp="1"/>
          </p:cNvSpPr>
          <p:nvPr>
            <p:ph type="body" idx="1"/>
          </p:nvPr>
        </p:nvSpPr>
        <p:spPr>
          <a:xfrm>
            <a:off x="2389722" y="5367343"/>
            <a:ext cx="7315199" cy="629199"/>
          </a:xfrm>
          <a:prstGeom prst="rect">
            <a:avLst/>
          </a:prstGeom>
        </p:spPr>
        <p:txBody>
          <a:bodyPr lIns="91425" tIns="91425" rIns="91425" bIns="91425" anchor="t" anchorCtr="0"/>
          <a:lstStyle>
            <a:lvl1pPr lvl="0" algn="ctr">
              <a:spcBef>
                <a:spcPts val="0"/>
              </a:spcBef>
              <a:buClr>
                <a:srgbClr val="FFA711"/>
              </a:buClr>
              <a:buSzPct val="100000"/>
              <a:buNone/>
              <a:defRPr sz="1400">
                <a:solidFill>
                  <a:srgbClr val="FFA711"/>
                </a:solidFill>
              </a:defRPr>
            </a:lvl1pPr>
          </a:lstStyle>
          <a:p>
            <a:endParaRPr/>
          </a:p>
        </p:txBody>
      </p:sp>
      <p:sp>
        <p:nvSpPr>
          <p:cNvPr id="53" name="Shape 53"/>
          <p:cNvSpPr txBox="1">
            <a:spLocks noGrp="1"/>
          </p:cNvSpPr>
          <p:nvPr>
            <p:ph type="sldNum" idx="12"/>
          </p:nvPr>
        </p:nvSpPr>
        <p:spPr>
          <a:xfrm>
            <a:off x="11476635" y="6563031"/>
            <a:ext cx="731599" cy="29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xmlns="" val="3556940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dirty="0"/>
              <a:pPr/>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Στυλ κύριου τίτλου</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96DFF08F-DC6B-4601-B491-B0F83F6DD2DA}" type="datetimeFigureOut">
              <a:rPr lang="en-US" dirty="0"/>
              <a:pPr/>
              <a:t>11/7/2025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Στυλ κύριου τίτλου</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pPr/>
              <a:t>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1097280" y="2582335"/>
            <a:ext cx="4937760" cy="328676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6217920" y="2582334"/>
            <a:ext cx="4937760" cy="328676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pPr/>
              <a:t>11/7/2025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pPr/>
              <a:t>11/7/2025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11/7/2025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Στυλ κύριου τίτλου</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dirty="0"/>
              <a:pPr/>
              <a:t>11/7/2025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96DFF08F-DC6B-4601-B491-B0F83F6DD2DA}" type="datetimeFigureOut">
              <a:rPr lang="en-US" dirty="0"/>
              <a:pPr/>
              <a:t>11/7/2025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Στυλ κύριου τίτλου</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11/7/2025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1653B5F-3108-ED2D-5BC7-AAD4003A4922}"/>
              </a:ext>
            </a:extLst>
          </p:cNvPr>
          <p:cNvSpPr>
            <a:spLocks noGrp="1"/>
          </p:cNvSpPr>
          <p:nvPr>
            <p:ph type="title"/>
          </p:nvPr>
        </p:nvSpPr>
        <p:spPr>
          <a:xfrm>
            <a:off x="485336" y="295425"/>
            <a:ext cx="9903655" cy="1786598"/>
          </a:xfrm>
        </p:spPr>
        <p:txBody>
          <a:bodyPr>
            <a:noAutofit/>
          </a:bodyPr>
          <a:lstStyle/>
          <a:p>
            <a:pPr>
              <a:lnSpc>
                <a:spcPct val="100000"/>
              </a:lnSpc>
            </a:pPr>
            <a:r>
              <a:rPr lang="el-GR" sz="4200" dirty="0">
                <a:solidFill>
                  <a:schemeClr val="bg1"/>
                </a:solidFill>
              </a:rPr>
              <a:t>Ο Εγκέφαλος σε Κατάσταση Υπερφόρτωσης: Οι </a:t>
            </a:r>
            <a:r>
              <a:rPr lang="el-GR" sz="4200" dirty="0" err="1">
                <a:solidFill>
                  <a:schemeClr val="bg1"/>
                </a:solidFill>
              </a:rPr>
              <a:t>Νευροβιολογικές</a:t>
            </a:r>
            <a:r>
              <a:rPr lang="el-GR" sz="4200" dirty="0">
                <a:solidFill>
                  <a:schemeClr val="bg1"/>
                </a:solidFill>
              </a:rPr>
              <a:t> Συνιστώσες της Επαγγελματικής Εξουθένωσης</a:t>
            </a:r>
          </a:p>
        </p:txBody>
      </p:sp>
      <p:sp>
        <p:nvSpPr>
          <p:cNvPr id="3" name="Θέση περιεχομένου 2">
            <a:extLst>
              <a:ext uri="{FF2B5EF4-FFF2-40B4-BE49-F238E27FC236}">
                <a16:creationId xmlns:a16="http://schemas.microsoft.com/office/drawing/2014/main" xmlns="" id="{0D6F1682-201A-5513-0D0E-C38F24ED438F}"/>
              </a:ext>
            </a:extLst>
          </p:cNvPr>
          <p:cNvSpPr>
            <a:spLocks noGrp="1"/>
          </p:cNvSpPr>
          <p:nvPr>
            <p:ph idx="1"/>
          </p:nvPr>
        </p:nvSpPr>
        <p:spPr>
          <a:xfrm>
            <a:off x="8489852" y="3920717"/>
            <a:ext cx="3390314" cy="1966611"/>
          </a:xfrm>
        </p:spPr>
        <p:txBody>
          <a:bodyPr>
            <a:noAutofit/>
          </a:bodyPr>
          <a:lstStyle/>
          <a:p>
            <a:r>
              <a:rPr lang="el-GR" sz="2800" dirty="0">
                <a:solidFill>
                  <a:schemeClr val="bg1"/>
                </a:solidFill>
              </a:rPr>
              <a:t>Γιώργος Παναγής</a:t>
            </a:r>
          </a:p>
          <a:p>
            <a:r>
              <a:rPr lang="el-GR" sz="2800" dirty="0">
                <a:solidFill>
                  <a:schemeClr val="bg1"/>
                </a:solidFill>
              </a:rPr>
              <a:t>Πανεπιστήμιο Κρήτης</a:t>
            </a:r>
          </a:p>
          <a:p>
            <a:r>
              <a:rPr lang="el-GR" sz="2800" dirty="0">
                <a:solidFill>
                  <a:schemeClr val="bg1"/>
                </a:solidFill>
              </a:rPr>
              <a:t>Τμήμα Ψυχολογίας</a:t>
            </a:r>
          </a:p>
        </p:txBody>
      </p:sp>
    </p:spTree>
    <p:extLst>
      <p:ext uri="{BB962C8B-B14F-4D97-AF65-F5344CB8AC3E}">
        <p14:creationId xmlns:p14="http://schemas.microsoft.com/office/powerpoint/2010/main" xmlns="" val="1542522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EA64997-9B97-C42A-79AA-6B883A79B6DC}"/>
              </a:ext>
            </a:extLst>
          </p:cNvPr>
          <p:cNvSpPr>
            <a:spLocks noGrp="1"/>
          </p:cNvSpPr>
          <p:nvPr>
            <p:ph type="title"/>
          </p:nvPr>
        </p:nvSpPr>
        <p:spPr/>
        <p:txBody>
          <a:bodyPr/>
          <a:lstStyle/>
          <a:p>
            <a:r>
              <a:rPr lang="el-GR" sz="4400" dirty="0"/>
              <a:t>Ο εγκέφαλος σε χρόνιο στρες</a:t>
            </a:r>
            <a:r>
              <a:rPr lang="en-US" sz="4400" dirty="0"/>
              <a:t>:</a:t>
            </a:r>
            <a:r>
              <a:rPr lang="el-GR" sz="4400" dirty="0"/>
              <a:t> </a:t>
            </a:r>
            <a:r>
              <a:rPr lang="el-GR" sz="4200" dirty="0"/>
              <a:t>υπερφόρτωση και εξάντληση</a:t>
            </a:r>
          </a:p>
        </p:txBody>
      </p:sp>
      <p:sp>
        <p:nvSpPr>
          <p:cNvPr id="7" name="Θέση περιεχομένου 6">
            <a:extLst>
              <a:ext uri="{FF2B5EF4-FFF2-40B4-BE49-F238E27FC236}">
                <a16:creationId xmlns:a16="http://schemas.microsoft.com/office/drawing/2014/main" xmlns="" id="{0C97F753-2AE0-7690-BF02-C24232D7D1B8}"/>
              </a:ext>
            </a:extLst>
          </p:cNvPr>
          <p:cNvSpPr>
            <a:spLocks noGrp="1"/>
          </p:cNvSpPr>
          <p:nvPr>
            <p:ph sz="half" idx="2"/>
          </p:nvPr>
        </p:nvSpPr>
        <p:spPr>
          <a:xfrm>
            <a:off x="8672736" y="1923109"/>
            <a:ext cx="2539215" cy="4023360"/>
          </a:xfrm>
        </p:spPr>
        <p:txBody>
          <a:bodyPr/>
          <a:lstStyle/>
          <a:p>
            <a:r>
              <a:rPr lang="el-GR" sz="2200" b="1" dirty="0"/>
              <a:t>Χρόνιο στρες:</a:t>
            </a:r>
          </a:p>
          <a:p>
            <a:pPr lvl="1" algn="just">
              <a:buFont typeface="Arial" panose="020B0604020202020204" pitchFamily="34" charset="0"/>
              <a:buChar char="•"/>
            </a:pPr>
            <a:r>
              <a:rPr lang="el-GR" sz="1900" dirty="0"/>
              <a:t>επηρεάζει τη μνήμη, τη συγκέντρωση και τη λήψη αποφάσεων</a:t>
            </a:r>
          </a:p>
          <a:p>
            <a:pPr lvl="1" algn="just">
              <a:buFont typeface="Arial" panose="020B0604020202020204" pitchFamily="34" charset="0"/>
              <a:buChar char="•"/>
            </a:pPr>
            <a:r>
              <a:rPr lang="el-GR" sz="1900" dirty="0"/>
              <a:t>κεντρικός μηχανισμός πίσω από την επαγγελματική εξουθένωση.</a:t>
            </a:r>
          </a:p>
          <a:p>
            <a:endParaRPr lang="el-GR" dirty="0"/>
          </a:p>
        </p:txBody>
      </p:sp>
      <p:pic>
        <p:nvPicPr>
          <p:cNvPr id="4" name="Εικόνα 3">
            <a:extLst>
              <a:ext uri="{FF2B5EF4-FFF2-40B4-BE49-F238E27FC236}">
                <a16:creationId xmlns:a16="http://schemas.microsoft.com/office/drawing/2014/main" xmlns="" id="{907DB094-7AFD-0502-B6F7-F6C7BB95E2DD}"/>
              </a:ext>
            </a:extLst>
          </p:cNvPr>
          <p:cNvPicPr>
            <a:picLocks noChangeAspect="1"/>
          </p:cNvPicPr>
          <p:nvPr/>
        </p:nvPicPr>
        <p:blipFill>
          <a:blip r:embed="rId2"/>
          <a:stretch>
            <a:fillRect/>
          </a:stretch>
        </p:blipFill>
        <p:spPr>
          <a:xfrm>
            <a:off x="1197062" y="1845735"/>
            <a:ext cx="7439186" cy="4432515"/>
          </a:xfrm>
          <a:prstGeom prst="rect">
            <a:avLst/>
          </a:prstGeom>
        </p:spPr>
      </p:pic>
    </p:spTree>
    <p:extLst>
      <p:ext uri="{BB962C8B-B14F-4D97-AF65-F5344CB8AC3E}">
        <p14:creationId xmlns:p14="http://schemas.microsoft.com/office/powerpoint/2010/main" xmlns="" val="1190132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E1A84A3-568D-B6BC-1EDF-DD3EE5A243B7}"/>
              </a:ext>
            </a:extLst>
          </p:cNvPr>
          <p:cNvSpPr>
            <a:spLocks noGrp="1"/>
          </p:cNvSpPr>
          <p:nvPr>
            <p:ph type="title"/>
          </p:nvPr>
        </p:nvSpPr>
        <p:spPr/>
        <p:txBody>
          <a:bodyPr>
            <a:normAutofit/>
          </a:bodyPr>
          <a:lstStyle/>
          <a:p>
            <a:r>
              <a:rPr lang="el-GR" sz="4400" dirty="0"/>
              <a:t>Η </a:t>
            </a:r>
            <a:r>
              <a:rPr lang="el-GR" sz="4400" dirty="0" err="1"/>
              <a:t>κορτιζόλη</a:t>
            </a:r>
            <a:r>
              <a:rPr lang="el-GR" sz="4400" dirty="0"/>
              <a:t> στην επαγγελματική εξουθένωση</a:t>
            </a:r>
          </a:p>
        </p:txBody>
      </p:sp>
      <p:sp>
        <p:nvSpPr>
          <p:cNvPr id="3" name="Θέση περιεχομένου 2">
            <a:extLst>
              <a:ext uri="{FF2B5EF4-FFF2-40B4-BE49-F238E27FC236}">
                <a16:creationId xmlns:a16="http://schemas.microsoft.com/office/drawing/2014/main" xmlns="" id="{05DA8AA3-1F98-E73F-A744-A39BAB95245E}"/>
              </a:ext>
            </a:extLst>
          </p:cNvPr>
          <p:cNvSpPr>
            <a:spLocks noGrp="1"/>
          </p:cNvSpPr>
          <p:nvPr>
            <p:ph idx="1"/>
          </p:nvPr>
        </p:nvSpPr>
        <p:spPr>
          <a:xfrm>
            <a:off x="1097280" y="1866836"/>
            <a:ext cx="10149840" cy="4379220"/>
          </a:xfrm>
        </p:spPr>
        <p:txBody>
          <a:bodyPr>
            <a:noAutofit/>
          </a:bodyPr>
          <a:lstStyle/>
          <a:p>
            <a:pPr lvl="1" algn="just">
              <a:buFont typeface="Arial" panose="020B0604020202020204" pitchFamily="34" charset="0"/>
              <a:buChar char="•"/>
            </a:pPr>
            <a:r>
              <a:rPr lang="el-GR" sz="2300" dirty="0"/>
              <a:t>Η </a:t>
            </a:r>
            <a:r>
              <a:rPr lang="el-GR" sz="2300" dirty="0" err="1"/>
              <a:t>κορτιζόλη</a:t>
            </a:r>
            <a:r>
              <a:rPr lang="el-GR" sz="2300" dirty="0"/>
              <a:t> είναι η ορμόνη του στρες.</a:t>
            </a:r>
          </a:p>
          <a:p>
            <a:pPr lvl="1" algn="just">
              <a:buFont typeface="Arial" panose="020B0604020202020204" pitchFamily="34" charset="0"/>
              <a:buChar char="•"/>
            </a:pPr>
            <a:r>
              <a:rPr lang="el-GR" sz="2300" dirty="0"/>
              <a:t>Η </a:t>
            </a:r>
            <a:r>
              <a:rPr lang="el-GR" sz="2300" dirty="0" err="1"/>
              <a:t>κορτιζόλη</a:t>
            </a:r>
            <a:r>
              <a:rPr lang="el-GR" sz="2300" dirty="0"/>
              <a:t> αυξάνεται φυσιολογικά το πρωί και μας βοηθά να ξυπνήσουμε με ενέργεια. Επιπλέον ρυθμίζει το ανοσοποιητικό μας.</a:t>
            </a:r>
          </a:p>
          <a:p>
            <a:pPr lvl="1" algn="just">
              <a:buFont typeface="Arial" panose="020B0604020202020204" pitchFamily="34" charset="0"/>
              <a:buChar char="•"/>
            </a:pPr>
            <a:r>
              <a:rPr lang="el-GR" sz="2300" dirty="0"/>
              <a:t>Σε κατάσταση επαγγελματικής εξουθένωσης ο μηχανισμός αυτός απορρυθμίζεται.</a:t>
            </a:r>
          </a:p>
          <a:p>
            <a:pPr lvl="2" algn="just">
              <a:buFont typeface="Arial" panose="020B0604020202020204" pitchFamily="34" charset="0"/>
              <a:buChar char="•"/>
            </a:pPr>
            <a:r>
              <a:rPr lang="el-GR" sz="1900" dirty="0"/>
              <a:t>Κάποιες μελέτες έχουν δείξει υψηλά επίπεδα </a:t>
            </a:r>
            <a:r>
              <a:rPr lang="el-GR" sz="1900" dirty="0" err="1"/>
              <a:t>κορτιζόλης</a:t>
            </a:r>
            <a:r>
              <a:rPr lang="el-GR" sz="1900" dirty="0"/>
              <a:t> σε εργαζόμενους με επαγγελματική εξουθένωση. Έχει υποστηριχθεί ότι σύστημα απόκρισης στο στρες είναι υπερδραστήριο στα πρώιμα στάδια χρόνιου στρες που έχουμε στην επαγγελματική εξουθένωση. </a:t>
            </a:r>
          </a:p>
          <a:p>
            <a:pPr lvl="2" algn="just">
              <a:buFont typeface="Arial" panose="020B0604020202020204" pitchFamily="34" charset="0"/>
              <a:buChar char="•"/>
            </a:pPr>
            <a:r>
              <a:rPr lang="el-GR" sz="1900" dirty="0"/>
              <a:t>Άλλες μελέτες έχουν βρει χαμηλά επίπεδα </a:t>
            </a:r>
            <a:r>
              <a:rPr lang="el-GR" sz="1900" dirty="0" err="1"/>
              <a:t>κορτιζόλης</a:t>
            </a:r>
            <a:r>
              <a:rPr lang="el-GR" sz="1900" dirty="0"/>
              <a:t>, ειδικά το πρωί, σε άτομα με επαγγελματική εξουθένωση. Έχει υποστηριχθεί ότι το παρατεταμένο χρόνιο στρες «εξαντλεί» το σύστημα HPA, οδηγώντας σε μειωμένη απόκριση. Τα χαμηλά επίπεδα </a:t>
            </a:r>
            <a:r>
              <a:rPr lang="el-GR" sz="1900" dirty="0" err="1"/>
              <a:t>κορτιζόλης</a:t>
            </a:r>
            <a:r>
              <a:rPr lang="el-GR" sz="1900" dirty="0"/>
              <a:t> το πρωί έχουν σχετιστεί με συναισθηματική εξουθένωση και αναποτελεσματικότητα στην εργασία.</a:t>
            </a:r>
          </a:p>
          <a:p>
            <a:pPr lvl="1" algn="just">
              <a:buFont typeface="Arial" panose="020B0604020202020204" pitchFamily="34" charset="0"/>
              <a:buChar char="•"/>
            </a:pPr>
            <a:r>
              <a:rPr lang="el-GR" sz="2300" dirty="0"/>
              <a:t>Έτσι, διαταράσσεται η ισορροπία του οργανισμού.</a:t>
            </a:r>
          </a:p>
        </p:txBody>
      </p:sp>
    </p:spTree>
    <p:extLst>
      <p:ext uri="{BB962C8B-B14F-4D97-AF65-F5344CB8AC3E}">
        <p14:creationId xmlns:p14="http://schemas.microsoft.com/office/powerpoint/2010/main" xmlns="" val="2335439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C854B76-3D3C-C4F5-B730-0FE214E1D3F8}"/>
              </a:ext>
            </a:extLst>
          </p:cNvPr>
          <p:cNvSpPr>
            <a:spLocks noGrp="1"/>
          </p:cNvSpPr>
          <p:nvPr>
            <p:ph type="title"/>
          </p:nvPr>
        </p:nvSpPr>
        <p:spPr>
          <a:xfrm>
            <a:off x="576775" y="75588"/>
            <a:ext cx="10888394" cy="1450757"/>
          </a:xfrm>
        </p:spPr>
        <p:txBody>
          <a:bodyPr>
            <a:noAutofit/>
          </a:bodyPr>
          <a:lstStyle/>
          <a:p>
            <a:r>
              <a:rPr lang="el-GR" sz="3800" dirty="0"/>
              <a:t>Αντιδραστικότητα της </a:t>
            </a:r>
            <a:r>
              <a:rPr lang="el-GR" sz="3800" dirty="0" err="1"/>
              <a:t>κορτιζόλης</a:t>
            </a:r>
            <a:r>
              <a:rPr lang="el-GR" sz="3800" dirty="0"/>
              <a:t> σε οξύ ψυχοκοινωνικό στρες σε ιατρούς με επαγγελματική εξουθένωση</a:t>
            </a:r>
          </a:p>
        </p:txBody>
      </p:sp>
      <p:pic>
        <p:nvPicPr>
          <p:cNvPr id="3" name="Εικόνα 2">
            <a:extLst>
              <a:ext uri="{FF2B5EF4-FFF2-40B4-BE49-F238E27FC236}">
                <a16:creationId xmlns:a16="http://schemas.microsoft.com/office/drawing/2014/main" xmlns="" id="{41EDD99D-B5CA-2D7A-DD01-94F2C367C741}"/>
              </a:ext>
            </a:extLst>
          </p:cNvPr>
          <p:cNvPicPr>
            <a:picLocks noChangeAspect="1"/>
          </p:cNvPicPr>
          <p:nvPr/>
        </p:nvPicPr>
        <p:blipFill>
          <a:blip r:embed="rId3"/>
          <a:stretch>
            <a:fillRect/>
          </a:stretch>
        </p:blipFill>
        <p:spPr>
          <a:xfrm>
            <a:off x="2763105" y="1930080"/>
            <a:ext cx="6665789" cy="4187556"/>
          </a:xfrm>
          <a:prstGeom prst="rect">
            <a:avLst/>
          </a:prstGeom>
        </p:spPr>
      </p:pic>
    </p:spTree>
    <p:extLst>
      <p:ext uri="{BB962C8B-B14F-4D97-AF65-F5344CB8AC3E}">
        <p14:creationId xmlns:p14="http://schemas.microsoft.com/office/powerpoint/2010/main" xmlns="" val="2202572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EF43A45-E9CD-1927-120D-3D32E3635977}"/>
              </a:ext>
            </a:extLst>
          </p:cNvPr>
          <p:cNvSpPr>
            <a:spLocks noGrp="1"/>
          </p:cNvSpPr>
          <p:nvPr>
            <p:ph type="title"/>
          </p:nvPr>
        </p:nvSpPr>
        <p:spPr/>
        <p:txBody>
          <a:bodyPr>
            <a:normAutofit/>
          </a:bodyPr>
          <a:lstStyle/>
          <a:p>
            <a:r>
              <a:rPr lang="el-GR" sz="4400" dirty="0"/>
              <a:t>Η επαγγελματική εξουθένωση συνδέεται με απορρύθμιση του ΑΝΣ</a:t>
            </a:r>
          </a:p>
        </p:txBody>
      </p:sp>
      <p:sp>
        <p:nvSpPr>
          <p:cNvPr id="5" name="Θέση περιεχομένου 4">
            <a:extLst>
              <a:ext uri="{FF2B5EF4-FFF2-40B4-BE49-F238E27FC236}">
                <a16:creationId xmlns:a16="http://schemas.microsoft.com/office/drawing/2014/main" xmlns="" id="{372C8093-7507-72E7-50B7-CA8C5EC23F62}"/>
              </a:ext>
            </a:extLst>
          </p:cNvPr>
          <p:cNvSpPr>
            <a:spLocks noGrp="1"/>
          </p:cNvSpPr>
          <p:nvPr>
            <p:ph sz="half" idx="2"/>
          </p:nvPr>
        </p:nvSpPr>
        <p:spPr>
          <a:xfrm>
            <a:off x="6217920" y="1909041"/>
            <a:ext cx="4937760" cy="4023360"/>
          </a:xfrm>
        </p:spPr>
        <p:txBody>
          <a:bodyPr>
            <a:normAutofit/>
          </a:bodyPr>
          <a:lstStyle/>
          <a:p>
            <a:pPr lvl="1" algn="just">
              <a:buFont typeface="Arial" panose="020B0604020202020204" pitchFamily="34" charset="0"/>
              <a:buChar char="•"/>
            </a:pPr>
            <a:r>
              <a:rPr lang="el-GR" sz="2000" dirty="0"/>
              <a:t>Το αυτόνομο νευρικό σύστημα (ΑΝΣ) ρυθμίζει τη φυσιολογική απόκριση στο στρες.</a:t>
            </a:r>
          </a:p>
          <a:p>
            <a:pPr lvl="1" algn="just">
              <a:buFont typeface="Arial" panose="020B0604020202020204" pitchFamily="34" charset="0"/>
              <a:buChar char="•"/>
            </a:pPr>
            <a:r>
              <a:rPr lang="el-GR" sz="2000" dirty="0"/>
              <a:t>Συμπαθητικό = γκάζι → συνεχής ένταση, στρες.</a:t>
            </a:r>
          </a:p>
          <a:p>
            <a:pPr lvl="1" algn="just">
              <a:buFont typeface="Arial" panose="020B0604020202020204" pitchFamily="34" charset="0"/>
              <a:buChar char="•"/>
            </a:pPr>
            <a:r>
              <a:rPr lang="el-GR" sz="2000" dirty="0"/>
              <a:t>Παρασυμπαθητικό = φρένο → χαλάρωση, αποκατάσταση.</a:t>
            </a:r>
          </a:p>
          <a:p>
            <a:pPr lvl="1" algn="just">
              <a:buFont typeface="Arial" panose="020B0604020202020204" pitchFamily="34" charset="0"/>
              <a:buChar char="•"/>
            </a:pPr>
            <a:r>
              <a:rPr lang="el-GR" sz="2000" b="1" dirty="0"/>
              <a:t>Στην επαγγελματική εξουθένωση: γκάζι πάντα πατημένο, φρένο ανενεργό.</a:t>
            </a:r>
          </a:p>
          <a:p>
            <a:pPr lvl="1" algn="just">
              <a:buFont typeface="Arial" panose="020B0604020202020204" pitchFamily="34" charset="0"/>
              <a:buChar char="•"/>
            </a:pPr>
            <a:r>
              <a:rPr lang="el-GR" sz="2000" dirty="0"/>
              <a:t>Αποτέλεσμα: εξάντληση, μειωμένη ενέργεια, χαμηλή αντοχή στο στρες.</a:t>
            </a:r>
          </a:p>
        </p:txBody>
      </p:sp>
      <p:pic>
        <p:nvPicPr>
          <p:cNvPr id="3" name="Εικόνα 2">
            <a:extLst>
              <a:ext uri="{FF2B5EF4-FFF2-40B4-BE49-F238E27FC236}">
                <a16:creationId xmlns:a16="http://schemas.microsoft.com/office/drawing/2014/main" xmlns="" id="{C0E6C0C5-2577-A41E-A356-ECC59F9A9FCC}"/>
              </a:ext>
            </a:extLst>
          </p:cNvPr>
          <p:cNvPicPr>
            <a:picLocks noChangeAspect="1"/>
          </p:cNvPicPr>
          <p:nvPr/>
        </p:nvPicPr>
        <p:blipFill>
          <a:blip r:embed="rId2"/>
          <a:srcRect l="6323" t="11083" r="7548" b="4582"/>
          <a:stretch>
            <a:fillRect/>
          </a:stretch>
        </p:blipFill>
        <p:spPr>
          <a:xfrm>
            <a:off x="1097280" y="1937174"/>
            <a:ext cx="4733778" cy="3840481"/>
          </a:xfrm>
          <a:prstGeom prst="rect">
            <a:avLst/>
          </a:prstGeom>
        </p:spPr>
      </p:pic>
    </p:spTree>
    <p:extLst>
      <p:ext uri="{BB962C8B-B14F-4D97-AF65-F5344CB8AC3E}">
        <p14:creationId xmlns:p14="http://schemas.microsoft.com/office/powerpoint/2010/main" xmlns="" val="1709008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3A5154A-39FE-A26C-45AE-7F492741E80C}"/>
              </a:ext>
            </a:extLst>
          </p:cNvPr>
          <p:cNvSpPr>
            <a:spLocks noGrp="1"/>
          </p:cNvSpPr>
          <p:nvPr>
            <p:ph type="title"/>
          </p:nvPr>
        </p:nvSpPr>
        <p:spPr/>
        <p:txBody>
          <a:bodyPr/>
          <a:lstStyle/>
          <a:p>
            <a:r>
              <a:rPr lang="el-GR" dirty="0"/>
              <a:t>Δομικές αλλαγές στον εγκέφαλο</a:t>
            </a:r>
          </a:p>
        </p:txBody>
      </p:sp>
      <p:sp>
        <p:nvSpPr>
          <p:cNvPr id="3" name="Θέση περιεχομένου 2">
            <a:extLst>
              <a:ext uri="{FF2B5EF4-FFF2-40B4-BE49-F238E27FC236}">
                <a16:creationId xmlns:a16="http://schemas.microsoft.com/office/drawing/2014/main" xmlns="" id="{86AE5BFE-ECB0-8FEA-9B62-C75CA506CA12}"/>
              </a:ext>
            </a:extLst>
          </p:cNvPr>
          <p:cNvSpPr>
            <a:spLocks noGrp="1"/>
          </p:cNvSpPr>
          <p:nvPr>
            <p:ph sz="half" idx="1"/>
          </p:nvPr>
        </p:nvSpPr>
        <p:spPr>
          <a:xfrm>
            <a:off x="949569" y="1845734"/>
            <a:ext cx="5219114" cy="4301848"/>
          </a:xfrm>
        </p:spPr>
        <p:txBody>
          <a:bodyPr>
            <a:normAutofit fontScale="92500" lnSpcReduction="20000"/>
          </a:bodyPr>
          <a:lstStyle/>
          <a:p>
            <a:pPr lvl="1" algn="just">
              <a:buFont typeface="Arial" panose="020B0604020202020204" pitchFamily="34" charset="0"/>
              <a:buChar char="•"/>
            </a:pPr>
            <a:r>
              <a:rPr lang="el-GR" sz="2300" dirty="0"/>
              <a:t>Η </a:t>
            </a:r>
            <a:r>
              <a:rPr lang="el-GR" sz="2300" b="1" dirty="0"/>
              <a:t>αμυγδαλή</a:t>
            </a:r>
            <a:r>
              <a:rPr lang="el-GR" sz="2300" dirty="0"/>
              <a:t>, η περιοχή που ελέγχει το φόβο και τα συναισθήματα, εμφανίζεται διευρυμένη σε άτομα με επαγγελματική εξουθένωση.</a:t>
            </a:r>
          </a:p>
          <a:p>
            <a:pPr lvl="1" algn="just">
              <a:buFont typeface="Arial" panose="020B0604020202020204" pitchFamily="34" charset="0"/>
              <a:buChar char="•"/>
            </a:pPr>
            <a:r>
              <a:rPr lang="el-GR" sz="2300" dirty="0"/>
              <a:t>Μείωση του όγκου της φαιάς ουσίας στον </a:t>
            </a:r>
            <a:r>
              <a:rPr lang="el-GR" sz="2300" b="1" dirty="0"/>
              <a:t>έσω προμετωπιαίο φλοιό</a:t>
            </a:r>
            <a:r>
              <a:rPr lang="el-GR" sz="2300" dirty="0"/>
              <a:t>, που είναι ζωτικής σημασίας για τον αυτοέλεγχο, τη λήψη αποφάσεων και τη συναισθηματική ρύθμιση.</a:t>
            </a:r>
          </a:p>
          <a:p>
            <a:pPr lvl="1" algn="just">
              <a:buFont typeface="Arial" panose="020B0604020202020204" pitchFamily="34" charset="0"/>
              <a:buChar char="•"/>
            </a:pPr>
            <a:r>
              <a:rPr lang="el-GR" sz="2300" dirty="0"/>
              <a:t>Μείωση όγκου φαιάς ουσίας στον </a:t>
            </a:r>
            <a:r>
              <a:rPr lang="el-GR" sz="2300" b="1" dirty="0"/>
              <a:t>πρόσθιο φλοιό του </a:t>
            </a:r>
            <a:r>
              <a:rPr lang="el-GR" sz="2300" b="1" dirty="0" err="1"/>
              <a:t>προσαγωγίου</a:t>
            </a:r>
            <a:r>
              <a:rPr lang="el-GR" sz="2300" dirty="0"/>
              <a:t> που συνδέεται με τη συναισθηματική δυσφορία και τις εκτελεστικές λειτουργίες</a:t>
            </a:r>
          </a:p>
          <a:p>
            <a:pPr lvl="1" algn="just">
              <a:buFont typeface="Arial" panose="020B0604020202020204" pitchFamily="34" charset="0"/>
              <a:buChar char="•"/>
            </a:pPr>
            <a:r>
              <a:rPr lang="el-GR" sz="2300" dirty="0"/>
              <a:t>Μείωση του όγκου φαιάς ουσίας στον </a:t>
            </a:r>
            <a:r>
              <a:rPr lang="el-GR" sz="2300" b="1" dirty="0"/>
              <a:t>ιππόκαμπο </a:t>
            </a:r>
            <a:r>
              <a:rPr lang="el-GR" sz="2300" dirty="0"/>
              <a:t>που ελέγχει τη μνήμη</a:t>
            </a:r>
          </a:p>
          <a:p>
            <a:pPr lvl="1" algn="just">
              <a:buFont typeface="Arial" panose="020B0604020202020204" pitchFamily="34" charset="0"/>
              <a:buChar char="•"/>
            </a:pPr>
            <a:r>
              <a:rPr lang="el-GR" sz="2300" dirty="0"/>
              <a:t>Μείωση του όγκου φαιάς ουσίας στα </a:t>
            </a:r>
            <a:r>
              <a:rPr lang="el-GR" sz="2300" b="1" dirty="0"/>
              <a:t>βασικά γάγγλια</a:t>
            </a:r>
            <a:r>
              <a:rPr lang="el-GR" sz="2300" dirty="0"/>
              <a:t> που ελέγχουν την κίνηση</a:t>
            </a:r>
          </a:p>
          <a:p>
            <a:pPr marL="0" indent="0">
              <a:buNone/>
            </a:pPr>
            <a:endParaRPr lang="el-GR" dirty="0"/>
          </a:p>
        </p:txBody>
      </p:sp>
      <p:pic>
        <p:nvPicPr>
          <p:cNvPr id="5" name="Εικόνα 4">
            <a:extLst>
              <a:ext uri="{FF2B5EF4-FFF2-40B4-BE49-F238E27FC236}">
                <a16:creationId xmlns:a16="http://schemas.microsoft.com/office/drawing/2014/main" xmlns="" id="{05D09D81-3832-24C9-105F-550234CEA94B}"/>
              </a:ext>
            </a:extLst>
          </p:cNvPr>
          <p:cNvPicPr>
            <a:picLocks noChangeAspect="1"/>
          </p:cNvPicPr>
          <p:nvPr/>
        </p:nvPicPr>
        <p:blipFill>
          <a:blip r:embed="rId2"/>
          <a:srcRect l="5783" t="1854" r="10442" b="6683"/>
          <a:stretch>
            <a:fillRect/>
          </a:stretch>
        </p:blipFill>
        <p:spPr>
          <a:xfrm>
            <a:off x="6443003" y="2205112"/>
            <a:ext cx="4888523" cy="2574388"/>
          </a:xfrm>
          <a:prstGeom prst="rect">
            <a:avLst/>
          </a:prstGeom>
        </p:spPr>
      </p:pic>
      <p:sp>
        <p:nvSpPr>
          <p:cNvPr id="6" name="Ορθογώνιο 5">
            <a:extLst>
              <a:ext uri="{FF2B5EF4-FFF2-40B4-BE49-F238E27FC236}">
                <a16:creationId xmlns:a16="http://schemas.microsoft.com/office/drawing/2014/main" xmlns="" id="{0C865B15-1EC0-E1E5-4BF6-0C95110C4D97}"/>
              </a:ext>
            </a:extLst>
          </p:cNvPr>
          <p:cNvSpPr/>
          <p:nvPr/>
        </p:nvSpPr>
        <p:spPr>
          <a:xfrm>
            <a:off x="9805182" y="4157003"/>
            <a:ext cx="1596683" cy="5838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474633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82C2EB8-3EB3-1846-5596-0C385CE0806D}"/>
              </a:ext>
            </a:extLst>
          </p:cNvPr>
          <p:cNvSpPr>
            <a:spLocks noGrp="1"/>
          </p:cNvSpPr>
          <p:nvPr>
            <p:ph type="title"/>
          </p:nvPr>
        </p:nvSpPr>
        <p:spPr/>
        <p:txBody>
          <a:bodyPr/>
          <a:lstStyle/>
          <a:p>
            <a:r>
              <a:rPr lang="el-GR" dirty="0"/>
              <a:t>Λειτουργικές αλλαγές</a:t>
            </a:r>
          </a:p>
        </p:txBody>
      </p:sp>
      <p:sp>
        <p:nvSpPr>
          <p:cNvPr id="3" name="Θέση περιεχομένου 2">
            <a:extLst>
              <a:ext uri="{FF2B5EF4-FFF2-40B4-BE49-F238E27FC236}">
                <a16:creationId xmlns:a16="http://schemas.microsoft.com/office/drawing/2014/main" xmlns="" id="{53244C43-1B9E-37E1-3480-0F1594E9CF0A}"/>
              </a:ext>
            </a:extLst>
          </p:cNvPr>
          <p:cNvSpPr>
            <a:spLocks noGrp="1"/>
          </p:cNvSpPr>
          <p:nvPr>
            <p:ph sz="half" idx="1"/>
          </p:nvPr>
        </p:nvSpPr>
        <p:spPr>
          <a:xfrm>
            <a:off x="963634" y="1845734"/>
            <a:ext cx="4937760" cy="4372186"/>
          </a:xfrm>
        </p:spPr>
        <p:txBody>
          <a:bodyPr>
            <a:normAutofit/>
          </a:bodyPr>
          <a:lstStyle/>
          <a:p>
            <a:pPr lvl="1" algn="just">
              <a:buFont typeface="Arial" panose="020B0604020202020204" pitchFamily="34" charset="0"/>
              <a:buChar char="•"/>
            </a:pPr>
            <a:r>
              <a:rPr lang="el-GR" b="1" dirty="0"/>
              <a:t>Εξασθένηση </a:t>
            </a:r>
            <a:r>
              <a:rPr lang="el-GR" b="1" dirty="0" err="1"/>
              <a:t>νευρωνικών</a:t>
            </a:r>
            <a:r>
              <a:rPr lang="el-GR" b="1" dirty="0"/>
              <a:t> συνδέσεων: </a:t>
            </a:r>
            <a:r>
              <a:rPr lang="el-GR" dirty="0"/>
              <a:t>Γίνονται πιο αδύναμες οι συνδέσεις ανάμεσα σε περιοχές όπως ο πρόσθιος φλοιός του </a:t>
            </a:r>
            <a:r>
              <a:rPr lang="el-GR" dirty="0" err="1"/>
              <a:t>προσαγωγίου</a:t>
            </a:r>
            <a:r>
              <a:rPr lang="el-GR" dirty="0"/>
              <a:t> και ο έσω προμετωπιαίος φλοιός και η αμυγδαλή.</a:t>
            </a:r>
          </a:p>
          <a:p>
            <a:pPr lvl="1" algn="just">
              <a:buFont typeface="Arial" panose="020B0604020202020204" pitchFamily="34" charset="0"/>
              <a:buChar char="•"/>
            </a:pPr>
            <a:r>
              <a:rPr lang="el-GR" b="1" dirty="0"/>
              <a:t>Συναισθηματική απορρύθμιση: </a:t>
            </a:r>
            <a:r>
              <a:rPr lang="el-GR" dirty="0"/>
              <a:t>Οι αδύναμες συνδέσεις δυσκολεύουν τον έλεγχο αρνητικών συναισθημάτων.</a:t>
            </a:r>
          </a:p>
          <a:p>
            <a:pPr lvl="1" algn="just">
              <a:buFont typeface="Arial" panose="020B0604020202020204" pitchFamily="34" charset="0"/>
              <a:buChar char="•"/>
            </a:pPr>
            <a:r>
              <a:rPr lang="el-GR" b="1" dirty="0"/>
              <a:t>Εξασθένηση εκτελεστικών λειτουργιών: </a:t>
            </a:r>
            <a:r>
              <a:rPr lang="el-GR" dirty="0"/>
              <a:t>Αλλαγές στον προμετωπιαίο φλοιό επηρεάζουν τη διαχείριση στρες, τον σχεδιασμό και τη λήψη αποφάσεων.</a:t>
            </a:r>
          </a:p>
          <a:p>
            <a:pPr lvl="1" algn="just">
              <a:buFont typeface="Arial" panose="020B0604020202020204" pitchFamily="34" charset="0"/>
              <a:buChar char="•"/>
            </a:pPr>
            <a:r>
              <a:rPr lang="el-GR" b="1" dirty="0"/>
              <a:t>Εξασθένηση ενεργού μνήμης: </a:t>
            </a:r>
            <a:r>
              <a:rPr lang="el-GR" dirty="0"/>
              <a:t>Η επαγγελματική εξουθένωση μπορεί να περιορίσει τη λειτουργία της ενεργού μνήμης, δυσκολεύοντας την εκμάθηση από λάθη ή αρνητικά αποτελέσματα.</a:t>
            </a:r>
          </a:p>
        </p:txBody>
      </p:sp>
      <p:pic>
        <p:nvPicPr>
          <p:cNvPr id="5" name="Εικόνα 4">
            <a:extLst>
              <a:ext uri="{FF2B5EF4-FFF2-40B4-BE49-F238E27FC236}">
                <a16:creationId xmlns:a16="http://schemas.microsoft.com/office/drawing/2014/main" xmlns="" id="{5CB04301-2966-F545-DFA0-4000FA48CCF0}"/>
              </a:ext>
            </a:extLst>
          </p:cNvPr>
          <p:cNvPicPr>
            <a:picLocks noChangeAspect="1"/>
          </p:cNvPicPr>
          <p:nvPr/>
        </p:nvPicPr>
        <p:blipFill>
          <a:blip r:embed="rId2"/>
          <a:stretch>
            <a:fillRect/>
          </a:stretch>
        </p:blipFill>
        <p:spPr>
          <a:xfrm>
            <a:off x="6348565" y="2048634"/>
            <a:ext cx="5366647" cy="4023359"/>
          </a:xfrm>
          <a:prstGeom prst="rect">
            <a:avLst/>
          </a:prstGeom>
        </p:spPr>
      </p:pic>
      <p:sp>
        <p:nvSpPr>
          <p:cNvPr id="6" name="Ορθογώνιο 5">
            <a:extLst>
              <a:ext uri="{FF2B5EF4-FFF2-40B4-BE49-F238E27FC236}">
                <a16:creationId xmlns:a16="http://schemas.microsoft.com/office/drawing/2014/main" xmlns="" id="{FB16C460-532F-644F-C1D9-9B4D9A312E06}"/>
              </a:ext>
            </a:extLst>
          </p:cNvPr>
          <p:cNvSpPr/>
          <p:nvPr/>
        </p:nvSpPr>
        <p:spPr>
          <a:xfrm>
            <a:off x="7624689" y="4621237"/>
            <a:ext cx="2771336" cy="21804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a:extLst>
              <a:ext uri="{FF2B5EF4-FFF2-40B4-BE49-F238E27FC236}">
                <a16:creationId xmlns:a16="http://schemas.microsoft.com/office/drawing/2014/main" xmlns="" id="{F1E5E1C7-3B5D-B3DD-2F58-3266F193652A}"/>
              </a:ext>
            </a:extLst>
          </p:cNvPr>
          <p:cNvSpPr/>
          <p:nvPr/>
        </p:nvSpPr>
        <p:spPr>
          <a:xfrm>
            <a:off x="7526215" y="2208628"/>
            <a:ext cx="3629465" cy="21804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434539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80BE3FD-F967-FDC5-9978-33CC40817BB8}"/>
              </a:ext>
            </a:extLst>
          </p:cNvPr>
          <p:cNvSpPr>
            <a:spLocks noGrp="1"/>
          </p:cNvSpPr>
          <p:nvPr>
            <p:ph type="title"/>
          </p:nvPr>
        </p:nvSpPr>
        <p:spPr>
          <a:xfrm>
            <a:off x="506437" y="174059"/>
            <a:ext cx="11233052" cy="1450757"/>
          </a:xfrm>
        </p:spPr>
        <p:txBody>
          <a:bodyPr>
            <a:noAutofit/>
          </a:bodyPr>
          <a:lstStyle/>
          <a:p>
            <a:r>
              <a:rPr lang="el-GR" sz="4200" dirty="0"/>
              <a:t>Ο ρόλος του BDNF και της </a:t>
            </a:r>
            <a:r>
              <a:rPr lang="el-GR" sz="4200" dirty="0" err="1"/>
              <a:t>νευροευπλαστότητας</a:t>
            </a:r>
            <a:r>
              <a:rPr lang="el-GR" sz="4200" dirty="0"/>
              <a:t> στην επαγγελματική εξουθένωση</a:t>
            </a:r>
          </a:p>
        </p:txBody>
      </p:sp>
      <p:sp>
        <p:nvSpPr>
          <p:cNvPr id="3" name="Θέση περιεχομένου 2">
            <a:extLst>
              <a:ext uri="{FF2B5EF4-FFF2-40B4-BE49-F238E27FC236}">
                <a16:creationId xmlns:a16="http://schemas.microsoft.com/office/drawing/2014/main" xmlns="" id="{DB7C2070-776D-3748-88B5-E5F3DEA3382A}"/>
              </a:ext>
            </a:extLst>
          </p:cNvPr>
          <p:cNvSpPr>
            <a:spLocks noGrp="1"/>
          </p:cNvSpPr>
          <p:nvPr>
            <p:ph sz="half" idx="1"/>
          </p:nvPr>
        </p:nvSpPr>
        <p:spPr>
          <a:xfrm>
            <a:off x="429063" y="1824632"/>
            <a:ext cx="5943600" cy="4358118"/>
          </a:xfrm>
        </p:spPr>
        <p:txBody>
          <a:bodyPr>
            <a:noAutofit/>
          </a:bodyPr>
          <a:lstStyle/>
          <a:p>
            <a:pPr lvl="1" algn="just">
              <a:buFont typeface="Arial" panose="020B0604020202020204" pitchFamily="34" charset="0"/>
              <a:buChar char="•"/>
            </a:pPr>
            <a:r>
              <a:rPr lang="el-GR" sz="1600" b="1" dirty="0"/>
              <a:t>Χρόνιο στρες &amp; μειωμένο BDNF</a:t>
            </a:r>
            <a:r>
              <a:rPr lang="el-GR" sz="1600" dirty="0"/>
              <a:t>: Το χρόνιο στρες στην επαγγελματική εξουθένωση μειώνει την παραγωγή του BDNF, που είναι κρίσιμο για την υγεία των νευρώνων (μείωση </a:t>
            </a:r>
            <a:r>
              <a:rPr lang="el-GR" sz="1600" dirty="0" err="1"/>
              <a:t>δενδριτικών</a:t>
            </a:r>
            <a:r>
              <a:rPr lang="el-GR" sz="1600" dirty="0"/>
              <a:t> διακλαδώσεων, ατροφία και εκφυλισμός νευρώνων).</a:t>
            </a:r>
          </a:p>
          <a:p>
            <a:pPr lvl="1" algn="just">
              <a:buFont typeface="Arial" panose="020B0604020202020204" pitchFamily="34" charset="0"/>
              <a:buChar char="•"/>
            </a:pPr>
            <a:r>
              <a:rPr lang="el-GR" sz="1600" b="1" dirty="0"/>
              <a:t>Εξασθενημένη </a:t>
            </a:r>
            <a:r>
              <a:rPr lang="el-GR" sz="1600" b="1" dirty="0" err="1"/>
              <a:t>νευροευπλαστότητα</a:t>
            </a:r>
            <a:r>
              <a:rPr lang="el-GR" sz="1600" dirty="0"/>
              <a:t>: Χαμηλά επίπεδα BDNF περιορίζουν τη δημιουργία νέων συνδέσεων ανάμεσα στους νευρώνες (συνάψεων) και την προσαρμοστικότητα του εγκεφάλου, αυξάνοντας την ευαισθησία στο στρες.</a:t>
            </a:r>
          </a:p>
          <a:p>
            <a:pPr lvl="1" algn="just">
              <a:buFont typeface="Arial" panose="020B0604020202020204" pitchFamily="34" charset="0"/>
              <a:buChar char="•"/>
            </a:pPr>
            <a:r>
              <a:rPr lang="el-GR" sz="1600" b="1" dirty="0"/>
              <a:t>Δομικές αλλαγές</a:t>
            </a:r>
            <a:r>
              <a:rPr lang="el-GR" sz="1600" dirty="0"/>
              <a:t>: Μείωση όγκου σε περιοχές όπως ο ιππόκαμπος και ο προμετωπιαίος φλοιός, με μείωση </a:t>
            </a:r>
            <a:r>
              <a:rPr lang="el-GR" sz="1600" dirty="0" err="1"/>
              <a:t>δενδριτικών</a:t>
            </a:r>
            <a:r>
              <a:rPr lang="el-GR" sz="1600" dirty="0"/>
              <a:t> διακλαδώσεων και αριθμού συνάψεων.</a:t>
            </a:r>
          </a:p>
          <a:p>
            <a:pPr lvl="1" algn="just">
              <a:buFont typeface="Arial" panose="020B0604020202020204" pitchFamily="34" charset="0"/>
              <a:buChar char="•"/>
            </a:pPr>
            <a:r>
              <a:rPr lang="el-GR" sz="1600" b="1" dirty="0"/>
              <a:t>Συμπτώματα επαγγελματικής εξουθένωσης</a:t>
            </a:r>
            <a:r>
              <a:rPr lang="el-GR" sz="1600" dirty="0"/>
              <a:t>: Συναισθηματική εξουθένωση, κατάθλιψη, δυσκολίες μνήμης και γνωστική έκπτωση συνδέονται με χαμηλό BDNF.</a:t>
            </a:r>
          </a:p>
          <a:p>
            <a:pPr lvl="1" algn="just">
              <a:buFont typeface="Arial" panose="020B0604020202020204" pitchFamily="34" charset="0"/>
              <a:buChar char="•"/>
            </a:pPr>
            <a:r>
              <a:rPr lang="el-GR" sz="1600" b="1" dirty="0"/>
              <a:t>Παρεμβάσεις</a:t>
            </a:r>
            <a:r>
              <a:rPr lang="el-GR" sz="1600" dirty="0"/>
              <a:t>: Κατάλληλη φαρμακευτική αγωγή (όπου χρειάζεται), ψυχοθεραπεία και άλλες παρεμβάσεις (π.χ. </a:t>
            </a:r>
            <a:r>
              <a:rPr lang="el-GR" sz="1600" b="1" dirty="0"/>
              <a:t>σωματική άσκηση</a:t>
            </a:r>
            <a:r>
              <a:rPr lang="el-GR" sz="1600" dirty="0"/>
              <a:t>) μπορούν να αυξήσουν τα επίπεδα BDNF, ενισχύοντας τη </a:t>
            </a:r>
            <a:r>
              <a:rPr lang="el-GR" sz="1600" dirty="0" err="1"/>
              <a:t>νευροευπλαστότητα</a:t>
            </a:r>
            <a:r>
              <a:rPr lang="el-GR" sz="1600" dirty="0"/>
              <a:t> και βελτιώνοντας τη λειτουργία του εγκεφάλου.</a:t>
            </a:r>
          </a:p>
        </p:txBody>
      </p:sp>
      <p:pic>
        <p:nvPicPr>
          <p:cNvPr id="5" name="Εικόνα 4">
            <a:extLst>
              <a:ext uri="{FF2B5EF4-FFF2-40B4-BE49-F238E27FC236}">
                <a16:creationId xmlns:a16="http://schemas.microsoft.com/office/drawing/2014/main" xmlns="" id="{68FC0E71-4C9C-8768-4E3A-ED667D11058E}"/>
              </a:ext>
            </a:extLst>
          </p:cNvPr>
          <p:cNvPicPr>
            <a:picLocks noChangeAspect="1"/>
          </p:cNvPicPr>
          <p:nvPr/>
        </p:nvPicPr>
        <p:blipFill>
          <a:blip r:embed="rId2"/>
          <a:stretch>
            <a:fillRect/>
          </a:stretch>
        </p:blipFill>
        <p:spPr>
          <a:xfrm>
            <a:off x="6649830" y="2187527"/>
            <a:ext cx="5250159" cy="3449449"/>
          </a:xfrm>
          <a:prstGeom prst="rect">
            <a:avLst/>
          </a:prstGeom>
        </p:spPr>
      </p:pic>
    </p:spTree>
    <p:extLst>
      <p:ext uri="{BB962C8B-B14F-4D97-AF65-F5344CB8AC3E}">
        <p14:creationId xmlns:p14="http://schemas.microsoft.com/office/powerpoint/2010/main" xmlns="" val="1873429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6D7C466-0F8C-451C-B9A1-2FE2C543961E}"/>
              </a:ext>
            </a:extLst>
          </p:cNvPr>
          <p:cNvSpPr>
            <a:spLocks noGrp="1"/>
          </p:cNvSpPr>
          <p:nvPr>
            <p:ph type="title"/>
          </p:nvPr>
        </p:nvSpPr>
        <p:spPr/>
        <p:txBody>
          <a:bodyPr>
            <a:normAutofit/>
          </a:bodyPr>
          <a:lstStyle/>
          <a:p>
            <a:r>
              <a:rPr lang="el-GR" sz="4200" dirty="0"/>
              <a:t>Οι άμεσες συνέπειες της επαγγελματικής εξουθένωσης στον νου και στο σώμα</a:t>
            </a:r>
          </a:p>
        </p:txBody>
      </p:sp>
      <p:sp>
        <p:nvSpPr>
          <p:cNvPr id="3" name="Θέση περιεχομένου 2">
            <a:extLst>
              <a:ext uri="{FF2B5EF4-FFF2-40B4-BE49-F238E27FC236}">
                <a16:creationId xmlns:a16="http://schemas.microsoft.com/office/drawing/2014/main" xmlns="" id="{EF64EEEB-6D1E-4D89-9E6A-F1E3447BA2EC}"/>
              </a:ext>
            </a:extLst>
          </p:cNvPr>
          <p:cNvSpPr>
            <a:spLocks noGrp="1"/>
          </p:cNvSpPr>
          <p:nvPr>
            <p:ph idx="1"/>
          </p:nvPr>
        </p:nvSpPr>
        <p:spPr>
          <a:xfrm>
            <a:off x="925285" y="1845734"/>
            <a:ext cx="10384971" cy="4239380"/>
          </a:xfrm>
        </p:spPr>
        <p:txBody>
          <a:bodyPr>
            <a:normAutofit/>
          </a:bodyPr>
          <a:lstStyle/>
          <a:p>
            <a:pPr lvl="1" algn="just">
              <a:buFont typeface="Arial" panose="020B0604020202020204" pitchFamily="34" charset="0"/>
              <a:buChar char="•"/>
            </a:pPr>
            <a:r>
              <a:rPr lang="el-GR" sz="2800" dirty="0"/>
              <a:t>Δυσκολία συγκέντρωσης και προβλήματα μνήμης</a:t>
            </a:r>
          </a:p>
          <a:p>
            <a:pPr marL="201168" lvl="1" indent="0" algn="just">
              <a:buNone/>
            </a:pPr>
            <a:endParaRPr lang="el-GR" sz="500" dirty="0"/>
          </a:p>
          <a:p>
            <a:pPr lvl="1" algn="just">
              <a:buFont typeface="Arial" panose="020B0604020202020204" pitchFamily="34" charset="0"/>
              <a:buChar char="•"/>
            </a:pPr>
            <a:r>
              <a:rPr lang="el-GR" sz="2800" dirty="0"/>
              <a:t>Αίσθημα νοητικής κόπωσης/μειωμένη διαύγεια, μειωμένη ευχέρεια στη λήψη αποφάσεων</a:t>
            </a:r>
          </a:p>
          <a:p>
            <a:pPr marL="201168" lvl="1" indent="0" algn="just">
              <a:buNone/>
            </a:pPr>
            <a:endParaRPr lang="el-GR" sz="500" dirty="0"/>
          </a:p>
          <a:p>
            <a:pPr lvl="1" algn="just">
              <a:buFont typeface="Arial" panose="020B0604020202020204" pitchFamily="34" charset="0"/>
              <a:buChar char="•"/>
            </a:pPr>
            <a:r>
              <a:rPr lang="el-GR" sz="2800" dirty="0"/>
              <a:t>Διαταραχές ύπνου → μη ποιοτικός ύπνος (το άτομο ξυπνά κουρασμένο), χρόνια κόπωση</a:t>
            </a:r>
          </a:p>
          <a:p>
            <a:pPr marL="201168" lvl="1" indent="0" algn="just">
              <a:buNone/>
            </a:pPr>
            <a:endParaRPr lang="el-GR" sz="500" dirty="0"/>
          </a:p>
          <a:p>
            <a:pPr lvl="1" algn="just">
              <a:buFont typeface="Arial" panose="020B0604020202020204" pitchFamily="34" charset="0"/>
              <a:buChar char="•"/>
            </a:pPr>
            <a:r>
              <a:rPr lang="el-GR" sz="2800" dirty="0"/>
              <a:t>Συναισθηματική αστάθεια: ευερεθιστότητα, αδυναμία ελέγχου άγχους/συναισθημάτων</a:t>
            </a:r>
          </a:p>
          <a:p>
            <a:pPr marL="201168" lvl="1" indent="0" algn="just">
              <a:buNone/>
            </a:pPr>
            <a:endParaRPr lang="el-GR" sz="500" dirty="0"/>
          </a:p>
          <a:p>
            <a:pPr lvl="1" algn="just">
              <a:buFont typeface="Arial" panose="020B0604020202020204" pitchFamily="34" charset="0"/>
              <a:buChar char="•"/>
            </a:pPr>
            <a:r>
              <a:rPr lang="el-GR" sz="2800" dirty="0"/>
              <a:t>Εξασθένηση του ανοσοποιητικού → συχνές ιώσεις, </a:t>
            </a:r>
            <a:r>
              <a:rPr lang="el-GR" sz="2800" dirty="0" err="1"/>
              <a:t>μικροφλεγμονές</a:t>
            </a:r>
            <a:endParaRPr lang="el-GR" sz="2800" dirty="0"/>
          </a:p>
        </p:txBody>
      </p:sp>
    </p:spTree>
    <p:extLst>
      <p:ext uri="{BB962C8B-B14F-4D97-AF65-F5344CB8AC3E}">
        <p14:creationId xmlns:p14="http://schemas.microsoft.com/office/powerpoint/2010/main" xmlns="" val="2928401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625AD83-1CD5-48FE-A3F6-26772D9DBF09}"/>
              </a:ext>
            </a:extLst>
          </p:cNvPr>
          <p:cNvSpPr>
            <a:spLocks noGrp="1"/>
          </p:cNvSpPr>
          <p:nvPr>
            <p:ph type="title"/>
          </p:nvPr>
        </p:nvSpPr>
        <p:spPr/>
        <p:txBody>
          <a:bodyPr>
            <a:normAutofit/>
          </a:bodyPr>
          <a:lstStyle/>
          <a:p>
            <a:r>
              <a:rPr lang="el-GR" sz="4200" dirty="0"/>
              <a:t>Μακροχρόνιες συνέπειες στην υγεία</a:t>
            </a:r>
            <a:r>
              <a:rPr lang="en-US" sz="4200" dirty="0"/>
              <a:t>:</a:t>
            </a:r>
            <a:r>
              <a:rPr lang="el-GR" sz="4200" dirty="0"/>
              <a:t> Το σώμα κυριολεκτικά </a:t>
            </a:r>
            <a:r>
              <a:rPr lang="en-US" sz="4200" dirty="0"/>
              <a:t>“</a:t>
            </a:r>
            <a:r>
              <a:rPr lang="el-GR" sz="4200" dirty="0"/>
              <a:t>φθείρεται</a:t>
            </a:r>
            <a:r>
              <a:rPr lang="en-US" sz="4200" dirty="0"/>
              <a:t>”</a:t>
            </a:r>
            <a:endParaRPr lang="el-GR" sz="4200" dirty="0"/>
          </a:p>
        </p:txBody>
      </p:sp>
      <p:sp>
        <p:nvSpPr>
          <p:cNvPr id="3" name="Θέση περιεχομένου 2">
            <a:extLst>
              <a:ext uri="{FF2B5EF4-FFF2-40B4-BE49-F238E27FC236}">
                <a16:creationId xmlns:a16="http://schemas.microsoft.com/office/drawing/2014/main" xmlns="" id="{9D303B52-B5F0-4FE1-96CC-BAFA26B213EC}"/>
              </a:ext>
            </a:extLst>
          </p:cNvPr>
          <p:cNvSpPr>
            <a:spLocks noGrp="1"/>
          </p:cNvSpPr>
          <p:nvPr>
            <p:ph idx="1"/>
          </p:nvPr>
        </p:nvSpPr>
        <p:spPr>
          <a:xfrm>
            <a:off x="838200" y="1845734"/>
            <a:ext cx="10317480" cy="4023360"/>
          </a:xfrm>
        </p:spPr>
        <p:txBody>
          <a:bodyPr>
            <a:normAutofit/>
          </a:bodyPr>
          <a:lstStyle/>
          <a:p>
            <a:pPr lvl="1" algn="just">
              <a:buFont typeface="Arial" panose="020B0604020202020204" pitchFamily="34" charset="0"/>
              <a:buChar char="•"/>
            </a:pPr>
            <a:r>
              <a:rPr lang="el-GR" sz="2800" dirty="0"/>
              <a:t>«Τίμημα προσαρμογής»: το σώμα πληρώνει το κόστος του συνεχούς στρες</a:t>
            </a:r>
          </a:p>
          <a:p>
            <a:pPr lvl="1" algn="just">
              <a:buFont typeface="Arial" panose="020B0604020202020204" pitchFamily="34" charset="0"/>
              <a:buChar char="•"/>
            </a:pPr>
            <a:endParaRPr lang="el-GR" sz="500" dirty="0"/>
          </a:p>
          <a:p>
            <a:pPr lvl="1" algn="just">
              <a:buFont typeface="Arial" panose="020B0604020202020204" pitchFamily="34" charset="0"/>
              <a:buChar char="•"/>
            </a:pPr>
            <a:r>
              <a:rPr lang="el-GR" sz="2800" dirty="0"/>
              <a:t>Καρδιαγγειακά προβλήματα, υπέρταση</a:t>
            </a:r>
          </a:p>
          <a:p>
            <a:pPr marL="201168" lvl="1" indent="0" algn="just">
              <a:buNone/>
            </a:pPr>
            <a:endParaRPr lang="el-GR" sz="500" dirty="0"/>
          </a:p>
          <a:p>
            <a:pPr lvl="1" algn="just">
              <a:buFont typeface="Arial" panose="020B0604020202020204" pitchFamily="34" charset="0"/>
              <a:buChar char="•"/>
            </a:pPr>
            <a:r>
              <a:rPr lang="el-GR" sz="2800" dirty="0"/>
              <a:t>Μεταβολικές διαταραχές (π.χ. διαβήτης τύπου 2, αύξηση βάρους)</a:t>
            </a:r>
          </a:p>
          <a:p>
            <a:pPr lvl="1" algn="just">
              <a:buFont typeface="Arial" panose="020B0604020202020204" pitchFamily="34" charset="0"/>
              <a:buChar char="•"/>
            </a:pPr>
            <a:r>
              <a:rPr lang="el-GR" sz="2800" dirty="0"/>
              <a:t>Πρόωρη γήρανση κυττάρων </a:t>
            </a:r>
          </a:p>
          <a:p>
            <a:pPr marL="201168" lvl="1" indent="0" algn="just">
              <a:buNone/>
            </a:pPr>
            <a:endParaRPr lang="el-GR" sz="500" dirty="0"/>
          </a:p>
          <a:p>
            <a:pPr lvl="1" algn="just">
              <a:buFont typeface="Arial" panose="020B0604020202020204" pitchFamily="34" charset="0"/>
              <a:buChar char="•"/>
            </a:pPr>
            <a:r>
              <a:rPr lang="el-GR" sz="2800" dirty="0"/>
              <a:t>Μελέτες δείχνουν ότι η σοβαρή επαγγελματική εξουθένωση αυξάνει τον κίνδυνο πρόωρου θανάτου.</a:t>
            </a:r>
          </a:p>
        </p:txBody>
      </p:sp>
    </p:spTree>
    <p:extLst>
      <p:ext uri="{BB962C8B-B14F-4D97-AF65-F5344CB8AC3E}">
        <p14:creationId xmlns:p14="http://schemas.microsoft.com/office/powerpoint/2010/main" xmlns="" val="4280845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0465FA8-EDF0-4522-9DBA-59DD0A0734DF}"/>
              </a:ext>
            </a:extLst>
          </p:cNvPr>
          <p:cNvSpPr>
            <a:spLocks noGrp="1"/>
          </p:cNvSpPr>
          <p:nvPr>
            <p:ph type="title"/>
          </p:nvPr>
        </p:nvSpPr>
        <p:spPr/>
        <p:txBody>
          <a:bodyPr>
            <a:normAutofit/>
          </a:bodyPr>
          <a:lstStyle/>
          <a:p>
            <a:r>
              <a:rPr lang="el-GR" sz="4400" dirty="0"/>
              <a:t>Είναι η επαγγελματική εξουθένωση αναστρέψιμη;</a:t>
            </a:r>
          </a:p>
        </p:txBody>
      </p:sp>
      <p:sp>
        <p:nvSpPr>
          <p:cNvPr id="3" name="Θέση περιεχομένου 2">
            <a:extLst>
              <a:ext uri="{FF2B5EF4-FFF2-40B4-BE49-F238E27FC236}">
                <a16:creationId xmlns:a16="http://schemas.microsoft.com/office/drawing/2014/main" xmlns="" id="{438E11BF-BD6B-4D7D-9212-DD10B446E0ED}"/>
              </a:ext>
            </a:extLst>
          </p:cNvPr>
          <p:cNvSpPr>
            <a:spLocks noGrp="1"/>
          </p:cNvSpPr>
          <p:nvPr>
            <p:ph idx="1"/>
          </p:nvPr>
        </p:nvSpPr>
        <p:spPr>
          <a:xfrm>
            <a:off x="794657" y="1747759"/>
            <a:ext cx="10700657" cy="4348237"/>
          </a:xfrm>
        </p:spPr>
        <p:txBody>
          <a:bodyPr>
            <a:noAutofit/>
          </a:bodyPr>
          <a:lstStyle/>
          <a:p>
            <a:pPr lvl="1" algn="just">
              <a:buFont typeface="Arial" panose="020B0604020202020204" pitchFamily="34" charset="0"/>
              <a:buChar char="•"/>
            </a:pPr>
            <a:r>
              <a:rPr lang="el-GR" sz="2400" dirty="0"/>
              <a:t>Ναι, αλλά χρειάζεται ενεργή παρέμβαση και χρόνο για την αποκατάσταση</a:t>
            </a:r>
          </a:p>
          <a:p>
            <a:pPr lvl="2" algn="just">
              <a:buFont typeface="Arial" panose="020B0604020202020204" pitchFamily="34" charset="0"/>
              <a:buChar char="•"/>
            </a:pPr>
            <a:r>
              <a:rPr lang="el-GR" sz="2100" dirty="0"/>
              <a:t>Σε σοβαρές περιπτώσεις η αποκατάσταση μπορεί να πάρει μήνες ή και περισσότερο</a:t>
            </a:r>
          </a:p>
          <a:p>
            <a:pPr marL="384048" lvl="2" indent="0" algn="just">
              <a:buNone/>
            </a:pPr>
            <a:endParaRPr lang="el-GR" sz="400" dirty="0"/>
          </a:p>
          <a:p>
            <a:pPr lvl="1" algn="just">
              <a:buFont typeface="Arial" panose="020B0604020202020204" pitchFamily="34" charset="0"/>
              <a:buChar char="•"/>
            </a:pPr>
            <a:r>
              <a:rPr lang="el-GR" sz="2300" dirty="0"/>
              <a:t>Βασικά βήματα στην αντιμετώπιση της επαγγελματικής εξουθένωσης:</a:t>
            </a:r>
          </a:p>
          <a:p>
            <a:pPr lvl="2" algn="just">
              <a:buFont typeface="Arial" panose="020B0604020202020204" pitchFamily="34" charset="0"/>
              <a:buChar char="•"/>
            </a:pPr>
            <a:r>
              <a:rPr lang="el-GR" sz="2100" dirty="0"/>
              <a:t>Αναγνώριση και παραδοχή</a:t>
            </a:r>
          </a:p>
          <a:p>
            <a:pPr lvl="2" algn="just">
              <a:buFont typeface="Arial" panose="020B0604020202020204" pitchFamily="34" charset="0"/>
              <a:buChar char="•"/>
            </a:pPr>
            <a:r>
              <a:rPr lang="el-GR" sz="2100" dirty="0"/>
              <a:t>Απόσταση από τις πηγές πρόκλησης στρες</a:t>
            </a:r>
          </a:p>
          <a:p>
            <a:pPr lvl="2" algn="just">
              <a:buFont typeface="Arial" panose="020B0604020202020204" pitchFamily="34" charset="0"/>
              <a:buChar char="•"/>
            </a:pPr>
            <a:r>
              <a:rPr lang="el-GR" sz="2100" dirty="0" err="1"/>
              <a:t>Αυτοφροντίδα</a:t>
            </a:r>
            <a:r>
              <a:rPr lang="el-GR" sz="2100" dirty="0"/>
              <a:t> (ξεκούραση, επαρκής και ποιοτικός ύπνος, ισορροπημένη διατροφή, τακτική άσκηση, τεχνικές χαλάρωσης)</a:t>
            </a:r>
          </a:p>
          <a:p>
            <a:pPr lvl="2" algn="just">
              <a:buFont typeface="Arial" panose="020B0604020202020204" pitchFamily="34" charset="0"/>
              <a:buChar char="•"/>
            </a:pPr>
            <a:r>
              <a:rPr lang="el-GR" sz="2100" dirty="0"/>
              <a:t>Αναγνώριση και αντιμετώπιση των αιτίων</a:t>
            </a:r>
          </a:p>
          <a:p>
            <a:pPr lvl="2" algn="just">
              <a:buFont typeface="Arial" panose="020B0604020202020204" pitchFamily="34" charset="0"/>
              <a:buChar char="•"/>
            </a:pPr>
            <a:r>
              <a:rPr lang="el-GR" sz="2100" dirty="0"/>
              <a:t>Θέσπιση υγιών ορίων στην εργασία και στην καθημερινότητα</a:t>
            </a:r>
          </a:p>
          <a:p>
            <a:pPr lvl="2" algn="just">
              <a:buFont typeface="Arial" panose="020B0604020202020204" pitchFamily="34" charset="0"/>
              <a:buChar char="•"/>
            </a:pPr>
            <a:r>
              <a:rPr lang="el-GR" sz="2100" dirty="0"/>
              <a:t>Αναζήτηση επαγγελματικής βοήθειας (π.χ. ψυχολόγος) για στρατηγικές αντιμετώπισης</a:t>
            </a:r>
          </a:p>
          <a:p>
            <a:pPr marL="384048" lvl="2" indent="0" algn="just">
              <a:buNone/>
            </a:pPr>
            <a:endParaRPr lang="el-GR" sz="400" dirty="0"/>
          </a:p>
          <a:p>
            <a:pPr lvl="1" algn="just">
              <a:buFont typeface="Arial" panose="020B0604020202020204" pitchFamily="34" charset="0"/>
              <a:buChar char="•"/>
            </a:pPr>
            <a:r>
              <a:rPr lang="el-GR" sz="2400" dirty="0"/>
              <a:t>Το κλειδί είναι η πρόληψη: Συνεχίζουμε τις υγιείς πρακτικές ακόμα και όταν νιώθουμε καλύτερα, για να αποτρέψουμε την επανεμφάνιση</a:t>
            </a:r>
          </a:p>
        </p:txBody>
      </p:sp>
    </p:spTree>
    <p:extLst>
      <p:ext uri="{BB962C8B-B14F-4D97-AF65-F5344CB8AC3E}">
        <p14:creationId xmlns:p14="http://schemas.microsoft.com/office/powerpoint/2010/main" xmlns="" val="3540457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9E57906-79E9-F329-B26F-E64EEB7F08AD}"/>
              </a:ext>
            </a:extLst>
          </p:cNvPr>
          <p:cNvSpPr>
            <a:spLocks noGrp="1"/>
          </p:cNvSpPr>
          <p:nvPr>
            <p:ph type="title"/>
          </p:nvPr>
        </p:nvSpPr>
        <p:spPr/>
        <p:txBody>
          <a:bodyPr/>
          <a:lstStyle/>
          <a:p>
            <a:r>
              <a:rPr lang="el-GR" dirty="0"/>
              <a:t>Τι είναι η επαγγελματική εξουθένωση και γιατί μας αφορά</a:t>
            </a:r>
          </a:p>
        </p:txBody>
      </p:sp>
      <p:sp>
        <p:nvSpPr>
          <p:cNvPr id="9" name="Θέση περιεχομένου 8">
            <a:extLst>
              <a:ext uri="{FF2B5EF4-FFF2-40B4-BE49-F238E27FC236}">
                <a16:creationId xmlns:a16="http://schemas.microsoft.com/office/drawing/2014/main" xmlns="" id="{40FEBBA1-84E6-9223-73DB-E59367CBE9EA}"/>
              </a:ext>
            </a:extLst>
          </p:cNvPr>
          <p:cNvSpPr>
            <a:spLocks noGrp="1"/>
          </p:cNvSpPr>
          <p:nvPr>
            <p:ph sz="half" idx="2"/>
          </p:nvPr>
        </p:nvSpPr>
        <p:spPr>
          <a:xfrm>
            <a:off x="5992832" y="1845734"/>
            <a:ext cx="5303520" cy="4414389"/>
          </a:xfrm>
        </p:spPr>
        <p:txBody>
          <a:bodyPr>
            <a:normAutofit fontScale="85000" lnSpcReduction="10000"/>
          </a:bodyPr>
          <a:lstStyle/>
          <a:p>
            <a:pPr lvl="1" algn="just">
              <a:buFont typeface="Arial" panose="020B0604020202020204" pitchFamily="34" charset="0"/>
              <a:buChar char="•"/>
            </a:pPr>
            <a:r>
              <a:rPr lang="el-GR" dirty="0"/>
              <a:t>Μια κατάσταση συναισθηματικής και σωματικής εξάντλησης στο πλαίσιο της εργασίας. </a:t>
            </a:r>
          </a:p>
          <a:p>
            <a:pPr lvl="1" algn="just">
              <a:buFont typeface="Arial" panose="020B0604020202020204" pitchFamily="34" charset="0"/>
              <a:buChar char="•"/>
            </a:pPr>
            <a:r>
              <a:rPr lang="el-GR" dirty="0"/>
              <a:t>Αυξημένη ψυχική απόσταση από τη δουλειά ή συναισθήματα αρνητισμού/κυνισμού απέναντί της</a:t>
            </a:r>
          </a:p>
          <a:p>
            <a:pPr lvl="1" algn="just">
              <a:buFont typeface="Arial" panose="020B0604020202020204" pitchFamily="34" charset="0"/>
              <a:buChar char="•"/>
            </a:pPr>
            <a:r>
              <a:rPr lang="el-GR" dirty="0"/>
              <a:t>Μειωμένη αίσθηση επαγγελματικής επίτευξης/αποτελεσματικότητας</a:t>
            </a:r>
          </a:p>
          <a:p>
            <a:pPr lvl="1" algn="just">
              <a:buFont typeface="Arial" panose="020B0604020202020204" pitchFamily="34" charset="0"/>
              <a:buChar char="•"/>
            </a:pPr>
            <a:r>
              <a:rPr lang="el-GR" dirty="0"/>
              <a:t>Δεν είναι απλά «εργασιακή πίεση»,</a:t>
            </a:r>
            <a:r>
              <a:rPr lang="en-US" dirty="0"/>
              <a:t> «</a:t>
            </a:r>
            <a:r>
              <a:rPr lang="el-GR" dirty="0"/>
              <a:t>κόπωση»</a:t>
            </a:r>
            <a:r>
              <a:rPr lang="en-US" dirty="0"/>
              <a:t>, «</a:t>
            </a:r>
            <a:r>
              <a:rPr lang="el-GR" dirty="0"/>
              <a:t>αποξένωση»</a:t>
            </a:r>
            <a:r>
              <a:rPr lang="en-US" dirty="0"/>
              <a:t> </a:t>
            </a:r>
            <a:r>
              <a:rPr lang="el-GR" dirty="0"/>
              <a:t>ή «κατάθλιψη»</a:t>
            </a:r>
            <a:r>
              <a:rPr lang="en-US" dirty="0"/>
              <a:t> </a:t>
            </a:r>
            <a:endParaRPr lang="el-GR" dirty="0"/>
          </a:p>
          <a:p>
            <a:pPr lvl="1" algn="just">
              <a:buFont typeface="Arial" panose="020B0604020202020204" pitchFamily="34" charset="0"/>
              <a:buChar char="•"/>
            </a:pPr>
            <a:r>
              <a:rPr lang="el-GR" dirty="0"/>
              <a:t>Αναγνωρισμένο από τον Παγκόσμιο Οργανισμό Υγείας (ICD-11)</a:t>
            </a:r>
          </a:p>
          <a:p>
            <a:pPr lvl="1" algn="just">
              <a:buFont typeface="Arial" panose="020B0604020202020204" pitchFamily="34" charset="0"/>
              <a:buChar char="•"/>
            </a:pPr>
            <a:r>
              <a:rPr lang="el-GR" dirty="0"/>
              <a:t>Έχει βιολογικές και ψυχολογικές διαστάσεις</a:t>
            </a:r>
          </a:p>
          <a:p>
            <a:pPr lvl="1" algn="just">
              <a:buFont typeface="Arial" panose="020B0604020202020204" pitchFamily="34" charset="0"/>
              <a:buChar char="•"/>
            </a:pPr>
            <a:r>
              <a:rPr lang="el-GR" dirty="0"/>
              <a:t>Στον τουρισμό: </a:t>
            </a:r>
          </a:p>
          <a:p>
            <a:pPr lvl="2" algn="just">
              <a:buFont typeface="Arial" panose="020B0604020202020204" pitchFamily="34" charset="0"/>
              <a:buChar char="•"/>
            </a:pPr>
            <a:r>
              <a:rPr lang="el-GR" dirty="0"/>
              <a:t>Συνεχόμενα ωράρια &amp; απαιτητικοί πελάτες</a:t>
            </a:r>
          </a:p>
          <a:p>
            <a:pPr lvl="2" algn="just">
              <a:buFont typeface="Arial" panose="020B0604020202020204" pitchFamily="34" charset="0"/>
              <a:buChar char="•"/>
            </a:pPr>
            <a:r>
              <a:rPr lang="el-GR" dirty="0"/>
              <a:t>Εποχικό άγχος και μεγάλη πίεση σε μικρό χρονικό διάστημα</a:t>
            </a:r>
          </a:p>
          <a:p>
            <a:pPr lvl="2" algn="just">
              <a:buFont typeface="Arial" panose="020B0604020202020204" pitchFamily="34" charset="0"/>
              <a:buChar char="•"/>
            </a:pPr>
            <a:r>
              <a:rPr lang="el-GR" dirty="0"/>
              <a:t>Άμεση επίπτωση σε υγεία και ποιότητα εξυπηρέτησης</a:t>
            </a:r>
          </a:p>
          <a:p>
            <a:pPr lvl="1" algn="just">
              <a:buFont typeface="Arial" panose="020B0604020202020204" pitchFamily="34" charset="0"/>
              <a:buChar char="•"/>
            </a:pPr>
            <a:r>
              <a:rPr lang="el-GR" dirty="0"/>
              <a:t>Επαγγελματική εξουθένωση  = όχι αδυναμία χαρακτήρα, αλλά πραγματικό σύνδρομο που χρειάζεται κατανόηση &amp; πρόληψη </a:t>
            </a:r>
          </a:p>
          <a:p>
            <a:pPr lvl="1" algn="just">
              <a:buFont typeface="Arial" panose="020B0604020202020204" pitchFamily="34" charset="0"/>
              <a:buChar char="•"/>
            </a:pPr>
            <a:r>
              <a:rPr lang="el-GR" dirty="0"/>
              <a:t>Είναι σημαντικό να το κατανοήσουμε, και να το προλάβουμε γιατί επηρεάζει και την ποιότητα της δουλειάς αλλά και την υγεία μας</a:t>
            </a:r>
          </a:p>
          <a:p>
            <a:pPr lvl="1" algn="just">
              <a:buFont typeface="Arial" panose="020B0604020202020204" pitchFamily="34" charset="0"/>
              <a:buChar char="•"/>
            </a:pPr>
            <a:endParaRPr lang="el-GR" dirty="0"/>
          </a:p>
        </p:txBody>
      </p:sp>
      <p:pic>
        <p:nvPicPr>
          <p:cNvPr id="14" name="Εικόνα 13">
            <a:extLst>
              <a:ext uri="{FF2B5EF4-FFF2-40B4-BE49-F238E27FC236}">
                <a16:creationId xmlns:a16="http://schemas.microsoft.com/office/drawing/2014/main" xmlns="" id="{A474E1B5-F826-BE16-9AF8-25AABCFFC43A}"/>
              </a:ext>
            </a:extLst>
          </p:cNvPr>
          <p:cNvPicPr>
            <a:picLocks noChangeAspect="1"/>
          </p:cNvPicPr>
          <p:nvPr/>
        </p:nvPicPr>
        <p:blipFill>
          <a:blip r:embed="rId3"/>
          <a:stretch>
            <a:fillRect/>
          </a:stretch>
        </p:blipFill>
        <p:spPr>
          <a:xfrm>
            <a:off x="1097280" y="2338428"/>
            <a:ext cx="4787348" cy="3429000"/>
          </a:xfrm>
          <a:prstGeom prst="rect">
            <a:avLst/>
          </a:prstGeom>
        </p:spPr>
      </p:pic>
    </p:spTree>
    <p:extLst>
      <p:ext uri="{BB962C8B-B14F-4D97-AF65-F5344CB8AC3E}">
        <p14:creationId xmlns:p14="http://schemas.microsoft.com/office/powerpoint/2010/main" xmlns="" val="3209586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C1E6C7D-367C-4AD0-AF81-84E69DD8480C}"/>
              </a:ext>
            </a:extLst>
          </p:cNvPr>
          <p:cNvSpPr>
            <a:spLocks noGrp="1"/>
          </p:cNvSpPr>
          <p:nvPr>
            <p:ph type="title"/>
          </p:nvPr>
        </p:nvSpPr>
        <p:spPr/>
        <p:txBody>
          <a:bodyPr/>
          <a:lstStyle/>
          <a:p>
            <a:r>
              <a:rPr lang="en-US" dirty="0"/>
              <a:t>Take home message</a:t>
            </a:r>
            <a:endParaRPr lang="el-GR" dirty="0"/>
          </a:p>
        </p:txBody>
      </p:sp>
      <p:sp>
        <p:nvSpPr>
          <p:cNvPr id="3" name="Θέση περιεχομένου 2">
            <a:extLst>
              <a:ext uri="{FF2B5EF4-FFF2-40B4-BE49-F238E27FC236}">
                <a16:creationId xmlns:a16="http://schemas.microsoft.com/office/drawing/2014/main" xmlns="" id="{08549986-681A-4430-BC2C-AE8B6B822E5A}"/>
              </a:ext>
            </a:extLst>
          </p:cNvPr>
          <p:cNvSpPr>
            <a:spLocks noGrp="1"/>
          </p:cNvSpPr>
          <p:nvPr>
            <p:ph idx="1"/>
          </p:nvPr>
        </p:nvSpPr>
        <p:spPr>
          <a:xfrm>
            <a:off x="903514" y="1845733"/>
            <a:ext cx="10252166" cy="4329983"/>
          </a:xfrm>
        </p:spPr>
        <p:txBody>
          <a:bodyPr>
            <a:normAutofit fontScale="92500" lnSpcReduction="10000"/>
          </a:bodyPr>
          <a:lstStyle/>
          <a:p>
            <a:pPr lvl="1" algn="just">
              <a:buFont typeface="Arial" panose="020B0604020202020204" pitchFamily="34" charset="0"/>
              <a:buChar char="•"/>
            </a:pPr>
            <a:r>
              <a:rPr lang="el-GR" sz="2800" dirty="0"/>
              <a:t>Η επαγγελματική εξουθένωση αλλάζει τον εγκέφαλο και το σώμα.</a:t>
            </a:r>
          </a:p>
          <a:p>
            <a:pPr marL="201168" lvl="1" indent="0" algn="just">
              <a:buNone/>
            </a:pPr>
            <a:endParaRPr lang="en-US" sz="1000" dirty="0"/>
          </a:p>
          <a:p>
            <a:pPr lvl="1" algn="just">
              <a:buFont typeface="Arial" panose="020B0604020202020204" pitchFamily="34" charset="0"/>
              <a:buChar char="•"/>
            </a:pPr>
            <a:r>
              <a:rPr lang="el-GR" sz="2800" dirty="0"/>
              <a:t>Δεν είναι απλώς κόπωση.</a:t>
            </a:r>
          </a:p>
          <a:p>
            <a:pPr marL="201168" lvl="1" indent="0" algn="just">
              <a:buNone/>
            </a:pPr>
            <a:endParaRPr lang="en-US" sz="1000" dirty="0"/>
          </a:p>
          <a:p>
            <a:pPr lvl="1" algn="just">
              <a:buFont typeface="Arial" panose="020B0604020202020204" pitchFamily="34" charset="0"/>
              <a:buChar char="•"/>
            </a:pPr>
            <a:r>
              <a:rPr lang="el-GR" sz="2800" dirty="0"/>
              <a:t>Ιδιαίτερη σημασία έχει η πρόληψη και η έγκαιρη παρέμβαση.</a:t>
            </a:r>
          </a:p>
          <a:p>
            <a:pPr marL="201168" lvl="1" indent="0" algn="just">
              <a:buNone/>
            </a:pPr>
            <a:endParaRPr lang="en-US" sz="1000" dirty="0"/>
          </a:p>
          <a:p>
            <a:pPr lvl="1" algn="just">
              <a:buFont typeface="Arial" panose="020B0604020202020204" pitchFamily="34" charset="0"/>
              <a:buChar char="•"/>
            </a:pPr>
            <a:r>
              <a:rPr lang="el-GR" sz="2800" dirty="0"/>
              <a:t>Αν την αναγνωρίσουμε, μπορούμε να την αντιμετωπίσουμε.</a:t>
            </a:r>
          </a:p>
          <a:p>
            <a:pPr marL="201168" lvl="1" indent="0" algn="just">
              <a:buNone/>
            </a:pPr>
            <a:endParaRPr lang="el-GR" sz="1000" dirty="0"/>
          </a:p>
          <a:p>
            <a:pPr lvl="1" algn="just">
              <a:buFont typeface="Arial" panose="020B0604020202020204" pitchFamily="34" charset="0"/>
              <a:buChar char="•"/>
            </a:pPr>
            <a:r>
              <a:rPr lang="el-GR" sz="2800" dirty="0"/>
              <a:t>Η αποκατάσταση απαιτεί χρόνο, </a:t>
            </a:r>
            <a:r>
              <a:rPr lang="el-GR" sz="2800" dirty="0" err="1"/>
              <a:t>αυτοφροντίδα</a:t>
            </a:r>
            <a:r>
              <a:rPr lang="el-GR" sz="2800" dirty="0"/>
              <a:t> και πολλές φορές βοήθεια από ειδικό.</a:t>
            </a:r>
          </a:p>
          <a:p>
            <a:pPr marL="201168" lvl="1" indent="0" algn="just">
              <a:buNone/>
            </a:pPr>
            <a:endParaRPr lang="el-GR" sz="1100" dirty="0"/>
          </a:p>
          <a:p>
            <a:pPr lvl="1" algn="just">
              <a:buFont typeface="Arial" panose="020B0604020202020204" pitchFamily="34" charset="0"/>
              <a:buChar char="•"/>
            </a:pPr>
            <a:r>
              <a:rPr lang="el-GR" sz="2800" dirty="0"/>
              <a:t>Ο εγκέφαλος «εξουθενώνεται» αλλά μπορεί να ξαναβρεί την ισορροπία του. Η φροντίδα του εαυτού είναι και φροντίδα του εγκεφάλου μας.</a:t>
            </a:r>
          </a:p>
        </p:txBody>
      </p:sp>
    </p:spTree>
    <p:extLst>
      <p:ext uri="{BB962C8B-B14F-4D97-AF65-F5344CB8AC3E}">
        <p14:creationId xmlns:p14="http://schemas.microsoft.com/office/powerpoint/2010/main" xmlns="" val="3344226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53AD469-6A5C-44FB-9C26-02699E3076C2}"/>
              </a:ext>
            </a:extLst>
          </p:cNvPr>
          <p:cNvSpPr>
            <a:spLocks noGrp="1"/>
          </p:cNvSpPr>
          <p:nvPr>
            <p:ph type="ctrTitle"/>
          </p:nvPr>
        </p:nvSpPr>
        <p:spPr>
          <a:xfrm>
            <a:off x="1104345" y="503770"/>
            <a:ext cx="7520786" cy="2313857"/>
          </a:xfrm>
        </p:spPr>
        <p:txBody>
          <a:bodyPr>
            <a:normAutofit/>
          </a:bodyPr>
          <a:lstStyle/>
          <a:p>
            <a:r>
              <a:rPr lang="el-GR" sz="7600" dirty="0"/>
              <a:t>Ευχαριστώ για </a:t>
            </a:r>
            <a:br>
              <a:rPr lang="el-GR" sz="7600" dirty="0"/>
            </a:br>
            <a:r>
              <a:rPr lang="el-GR" sz="7600" dirty="0"/>
              <a:t>την προσοχή σας</a:t>
            </a:r>
          </a:p>
        </p:txBody>
      </p:sp>
      <p:pic>
        <p:nvPicPr>
          <p:cNvPr id="6" name="Εικόνα 5">
            <a:extLst>
              <a:ext uri="{FF2B5EF4-FFF2-40B4-BE49-F238E27FC236}">
                <a16:creationId xmlns:a16="http://schemas.microsoft.com/office/drawing/2014/main" xmlns="" id="{06014BF8-C827-4F7C-B3F1-062CB16A2F63}"/>
              </a:ext>
            </a:extLst>
          </p:cNvPr>
          <p:cNvPicPr>
            <a:picLocks noChangeAspect="1"/>
          </p:cNvPicPr>
          <p:nvPr/>
        </p:nvPicPr>
        <p:blipFill rotWithShape="1">
          <a:blip r:embed="rId2"/>
          <a:srcRect b="19206"/>
          <a:stretch/>
        </p:blipFill>
        <p:spPr>
          <a:xfrm>
            <a:off x="8625131" y="1853543"/>
            <a:ext cx="2601409" cy="2101770"/>
          </a:xfrm>
          <a:prstGeom prst="rect">
            <a:avLst/>
          </a:prstGeom>
        </p:spPr>
      </p:pic>
      <p:sp>
        <p:nvSpPr>
          <p:cNvPr id="7" name="TextBox 6">
            <a:extLst>
              <a:ext uri="{FF2B5EF4-FFF2-40B4-BE49-F238E27FC236}">
                <a16:creationId xmlns:a16="http://schemas.microsoft.com/office/drawing/2014/main" xmlns="" id="{512A5918-A9F1-4189-B4BD-34026F7C63E0}"/>
              </a:ext>
            </a:extLst>
          </p:cNvPr>
          <p:cNvSpPr txBox="1"/>
          <p:nvPr/>
        </p:nvSpPr>
        <p:spPr>
          <a:xfrm>
            <a:off x="8207765" y="4582633"/>
            <a:ext cx="3018775" cy="892552"/>
          </a:xfrm>
          <a:prstGeom prst="rect">
            <a:avLst/>
          </a:prstGeom>
          <a:noFill/>
        </p:spPr>
        <p:txBody>
          <a:bodyPr wrap="none" rtlCol="0">
            <a:spAutoFit/>
          </a:bodyPr>
          <a:lstStyle/>
          <a:p>
            <a:r>
              <a:rPr lang="el-GR" sz="5200" dirty="0">
                <a:latin typeface="+mj-lt"/>
              </a:rPr>
              <a:t>Ερωτήσεις</a:t>
            </a:r>
          </a:p>
        </p:txBody>
      </p:sp>
    </p:spTree>
    <p:extLst>
      <p:ext uri="{BB962C8B-B14F-4D97-AF65-F5344CB8AC3E}">
        <p14:creationId xmlns:p14="http://schemas.microsoft.com/office/powerpoint/2010/main" xmlns="" val="503202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F1ED691-7304-3662-F3DA-96A407623393}"/>
              </a:ext>
            </a:extLst>
          </p:cNvPr>
          <p:cNvSpPr>
            <a:spLocks noGrp="1"/>
          </p:cNvSpPr>
          <p:nvPr>
            <p:ph type="title"/>
          </p:nvPr>
        </p:nvSpPr>
        <p:spPr/>
        <p:txBody>
          <a:bodyPr/>
          <a:lstStyle/>
          <a:p>
            <a:r>
              <a:rPr lang="el-GR" dirty="0"/>
              <a:t>Γιατί θα μιλήσουμε για τον εγκέφαλο;</a:t>
            </a:r>
          </a:p>
        </p:txBody>
      </p:sp>
      <p:sp>
        <p:nvSpPr>
          <p:cNvPr id="3" name="Θέση περιεχομένου 2">
            <a:extLst>
              <a:ext uri="{FF2B5EF4-FFF2-40B4-BE49-F238E27FC236}">
                <a16:creationId xmlns:a16="http://schemas.microsoft.com/office/drawing/2014/main" xmlns="" id="{60EA549C-5817-9719-5677-14D8B7C3958B}"/>
              </a:ext>
            </a:extLst>
          </p:cNvPr>
          <p:cNvSpPr>
            <a:spLocks noGrp="1"/>
          </p:cNvSpPr>
          <p:nvPr>
            <p:ph idx="1"/>
          </p:nvPr>
        </p:nvSpPr>
        <p:spPr>
          <a:xfrm>
            <a:off x="1097280" y="1845733"/>
            <a:ext cx="10058400" cy="4308881"/>
          </a:xfrm>
        </p:spPr>
        <p:txBody>
          <a:bodyPr>
            <a:normAutofit lnSpcReduction="10000"/>
          </a:bodyPr>
          <a:lstStyle/>
          <a:p>
            <a:pPr lvl="1" algn="just">
              <a:buFont typeface="Arial" panose="020B0604020202020204" pitchFamily="34" charset="0"/>
              <a:buChar char="•"/>
            </a:pPr>
            <a:r>
              <a:rPr lang="el-GR" sz="2400" dirty="0"/>
              <a:t>Συχνά θεωρείται ότι έχει μόνο ψυχολογική διάσταση, όμως έχει σαφές βιολογικό αποτύπωμα</a:t>
            </a:r>
          </a:p>
          <a:p>
            <a:pPr lvl="1" algn="just">
              <a:buFont typeface="Arial" panose="020B0604020202020204" pitchFamily="34" charset="0"/>
              <a:buChar char="•"/>
            </a:pPr>
            <a:r>
              <a:rPr lang="el-GR" sz="2400" dirty="0"/>
              <a:t>Έρευνες δείχνουν μετρήσιμες αλλαγές σε:</a:t>
            </a:r>
          </a:p>
          <a:p>
            <a:pPr lvl="2" algn="just">
              <a:buFont typeface="Arial" panose="020B0604020202020204" pitchFamily="34" charset="0"/>
              <a:buChar char="•"/>
            </a:pPr>
            <a:r>
              <a:rPr lang="el-GR" sz="2000" dirty="0"/>
              <a:t>Επίπεδα ορμονών (π.χ. </a:t>
            </a:r>
            <a:r>
              <a:rPr lang="el-GR" sz="2000" dirty="0" err="1"/>
              <a:t>κορτιζόλη</a:t>
            </a:r>
            <a:r>
              <a:rPr lang="el-GR" sz="2000" dirty="0"/>
              <a:t>)</a:t>
            </a:r>
          </a:p>
          <a:p>
            <a:pPr lvl="2" algn="just">
              <a:buFont typeface="Arial" panose="020B0604020202020204" pitchFamily="34" charset="0"/>
              <a:buChar char="•"/>
            </a:pPr>
            <a:r>
              <a:rPr lang="el-GR" sz="2000" dirty="0"/>
              <a:t>Δομή και λειτουργία εγκεφάλου  </a:t>
            </a:r>
          </a:p>
          <a:p>
            <a:pPr lvl="2" algn="just">
              <a:buFont typeface="Arial" panose="020B0604020202020204" pitchFamily="34" charset="0"/>
              <a:buChar char="•"/>
            </a:pPr>
            <a:r>
              <a:rPr lang="el-GR" sz="2000" dirty="0"/>
              <a:t>Αλλαγές σε δείκτες φλεγμονής και στο ανοσοποιητικό</a:t>
            </a:r>
          </a:p>
          <a:p>
            <a:pPr lvl="1" algn="just">
              <a:buFont typeface="Arial" panose="020B0604020202020204" pitchFamily="34" charset="0"/>
              <a:buChar char="•"/>
            </a:pPr>
            <a:r>
              <a:rPr lang="el-GR" sz="2400" dirty="0"/>
              <a:t>Η επαγγελματική εξουθένωση επηρεάζει μνήμη, συγκέντρωση, έλεγχο συναισθημάτων</a:t>
            </a:r>
          </a:p>
          <a:p>
            <a:pPr lvl="1" algn="just">
              <a:buFont typeface="Arial" panose="020B0604020202020204" pitchFamily="34" charset="0"/>
              <a:buChar char="•"/>
            </a:pPr>
            <a:r>
              <a:rPr lang="el-GR" sz="2400" dirty="0"/>
              <a:t>Δεν είναι «στο κεφάλι μας» με την έννοια της φαντασίας → Είναι ένα υπαρκτό σύνδρομο με ορατές επιδράσεις τόσο στον εγκέφαλο όσο και στο σώμα</a:t>
            </a:r>
          </a:p>
          <a:p>
            <a:pPr lvl="1" algn="just">
              <a:buFont typeface="Arial" panose="020B0604020202020204" pitchFamily="34" charset="0"/>
              <a:buChar char="•"/>
            </a:pPr>
            <a:r>
              <a:rPr lang="el-GR" sz="2400" dirty="0"/>
              <a:t>Κατανόηση των επιδράσεών του στον εγκέφαλο = καλύτερη πρόληψη &amp; παρέμβαση</a:t>
            </a:r>
          </a:p>
        </p:txBody>
      </p:sp>
    </p:spTree>
    <p:extLst>
      <p:ext uri="{BB962C8B-B14F-4D97-AF65-F5344CB8AC3E}">
        <p14:creationId xmlns:p14="http://schemas.microsoft.com/office/powerpoint/2010/main" xmlns="" val="4052771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4FB8AE2-A031-0E84-8271-FBE3B3B84D5C}"/>
              </a:ext>
            </a:extLst>
          </p:cNvPr>
          <p:cNvSpPr>
            <a:spLocks noGrp="1"/>
          </p:cNvSpPr>
          <p:nvPr>
            <p:ph type="title"/>
          </p:nvPr>
        </p:nvSpPr>
        <p:spPr>
          <a:xfrm>
            <a:off x="1097280" y="68549"/>
            <a:ext cx="10058400" cy="1450757"/>
          </a:xfrm>
        </p:spPr>
        <p:txBody>
          <a:bodyPr/>
          <a:lstStyle/>
          <a:p>
            <a:r>
              <a:rPr lang="el-GR" dirty="0"/>
              <a:t>Εγκέφαλος</a:t>
            </a:r>
            <a:r>
              <a:rPr lang="en-US" dirty="0"/>
              <a:t>:</a:t>
            </a:r>
            <a:r>
              <a:rPr lang="el-GR" dirty="0"/>
              <a:t> Το όργανο ελέγχου της συμπεριφοράς</a:t>
            </a:r>
          </a:p>
        </p:txBody>
      </p:sp>
      <p:pic>
        <p:nvPicPr>
          <p:cNvPr id="3" name="Εικόνα 2">
            <a:extLst>
              <a:ext uri="{FF2B5EF4-FFF2-40B4-BE49-F238E27FC236}">
                <a16:creationId xmlns:a16="http://schemas.microsoft.com/office/drawing/2014/main" xmlns="" id="{895F1C77-1E6B-D1F9-85DD-FBAE10F5B20A}"/>
              </a:ext>
            </a:extLst>
          </p:cNvPr>
          <p:cNvPicPr>
            <a:picLocks noChangeAspect="1"/>
          </p:cNvPicPr>
          <p:nvPr/>
        </p:nvPicPr>
        <p:blipFill>
          <a:blip r:embed="rId2"/>
          <a:srcRect t="13436" b="10974"/>
          <a:stretch>
            <a:fillRect/>
          </a:stretch>
        </p:blipFill>
        <p:spPr>
          <a:xfrm>
            <a:off x="2765072" y="1983579"/>
            <a:ext cx="6661856" cy="4194760"/>
          </a:xfrm>
          <a:prstGeom prst="rect">
            <a:avLst/>
          </a:prstGeom>
        </p:spPr>
      </p:pic>
    </p:spTree>
    <p:extLst>
      <p:ext uri="{BB962C8B-B14F-4D97-AF65-F5344CB8AC3E}">
        <p14:creationId xmlns:p14="http://schemas.microsoft.com/office/powerpoint/2010/main" xmlns="" val="2683342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B395975-2E0D-7F59-7734-5769CEAD3944}"/>
              </a:ext>
            </a:extLst>
          </p:cNvPr>
          <p:cNvSpPr>
            <a:spLocks noGrp="1"/>
          </p:cNvSpPr>
          <p:nvPr>
            <p:ph type="title"/>
          </p:nvPr>
        </p:nvSpPr>
        <p:spPr/>
        <p:txBody>
          <a:bodyPr/>
          <a:lstStyle/>
          <a:p>
            <a:r>
              <a:rPr lang="el-GR" dirty="0" err="1"/>
              <a:t>Νευροευπλαστότητα</a:t>
            </a:r>
            <a:r>
              <a:rPr lang="en-US" dirty="0"/>
              <a:t>:</a:t>
            </a:r>
            <a:r>
              <a:rPr lang="el-GR" dirty="0"/>
              <a:t> Ο εγκέφαλός μας μπορεί να αλλάξει</a:t>
            </a:r>
          </a:p>
        </p:txBody>
      </p:sp>
      <p:pic>
        <p:nvPicPr>
          <p:cNvPr id="3" name="Εικόνα 2">
            <a:extLst>
              <a:ext uri="{FF2B5EF4-FFF2-40B4-BE49-F238E27FC236}">
                <a16:creationId xmlns:a16="http://schemas.microsoft.com/office/drawing/2014/main" xmlns="" id="{8CAC799C-89F6-463E-4549-E354B1901E35}"/>
              </a:ext>
            </a:extLst>
          </p:cNvPr>
          <p:cNvPicPr>
            <a:picLocks noChangeAspect="1"/>
          </p:cNvPicPr>
          <p:nvPr/>
        </p:nvPicPr>
        <p:blipFill>
          <a:blip r:embed="rId2"/>
          <a:stretch>
            <a:fillRect/>
          </a:stretch>
        </p:blipFill>
        <p:spPr>
          <a:xfrm>
            <a:off x="1361049" y="1990793"/>
            <a:ext cx="9469902" cy="4096001"/>
          </a:xfrm>
          <a:prstGeom prst="rect">
            <a:avLst/>
          </a:prstGeom>
        </p:spPr>
      </p:pic>
    </p:spTree>
    <p:extLst>
      <p:ext uri="{BB962C8B-B14F-4D97-AF65-F5344CB8AC3E}">
        <p14:creationId xmlns:p14="http://schemas.microsoft.com/office/powerpoint/2010/main" xmlns="" val="2655331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4C21ABD-848B-FF24-A72C-9C485473A0B2}"/>
              </a:ext>
            </a:extLst>
          </p:cNvPr>
          <p:cNvSpPr>
            <a:spLocks noGrp="1"/>
          </p:cNvSpPr>
          <p:nvPr>
            <p:ph type="title"/>
          </p:nvPr>
        </p:nvSpPr>
        <p:spPr/>
        <p:txBody>
          <a:bodyPr/>
          <a:lstStyle/>
          <a:p>
            <a:r>
              <a:rPr lang="el-GR" dirty="0"/>
              <a:t>Πώς το στρες επηρεάζει το σώμα</a:t>
            </a:r>
          </a:p>
        </p:txBody>
      </p:sp>
      <p:sp>
        <p:nvSpPr>
          <p:cNvPr id="4" name="Θέση περιεχομένου 3">
            <a:extLst>
              <a:ext uri="{FF2B5EF4-FFF2-40B4-BE49-F238E27FC236}">
                <a16:creationId xmlns:a16="http://schemas.microsoft.com/office/drawing/2014/main" xmlns="" id="{F0FE7D50-0CC4-9064-50E5-D3C02D9CFF76}"/>
              </a:ext>
            </a:extLst>
          </p:cNvPr>
          <p:cNvSpPr>
            <a:spLocks noGrp="1"/>
          </p:cNvSpPr>
          <p:nvPr>
            <p:ph sz="half" idx="2"/>
          </p:nvPr>
        </p:nvSpPr>
        <p:spPr>
          <a:xfrm>
            <a:off x="5901397" y="1845734"/>
            <a:ext cx="5479366" cy="4449558"/>
          </a:xfrm>
        </p:spPr>
        <p:txBody>
          <a:bodyPr>
            <a:normAutofit fontScale="85000" lnSpcReduction="10000"/>
          </a:bodyPr>
          <a:lstStyle/>
          <a:p>
            <a:pPr lvl="1" algn="just">
              <a:buFont typeface="Arial" panose="020B0604020202020204" pitchFamily="34" charset="0"/>
              <a:buChar char="•"/>
            </a:pPr>
            <a:r>
              <a:rPr lang="el-GR" sz="2200" dirty="0"/>
              <a:t>Στρες = φυσιολογική αντίδραση «μάχης ή φυγής»</a:t>
            </a:r>
          </a:p>
          <a:p>
            <a:pPr lvl="1" algn="just">
              <a:buFont typeface="Arial" panose="020B0604020202020204" pitchFamily="34" charset="0"/>
              <a:buChar char="•"/>
            </a:pPr>
            <a:r>
              <a:rPr lang="el-GR" sz="2200" dirty="0"/>
              <a:t>Η αντίδραση «μάχης ή φυγής» είναι μια αυτόματη, φυσιολογική απόκριση του σώματος σε μια απειλή, που ενεργοποιεί το Συμπαθητικό Νευρικό Σύστημα για να προετοιμάσει τον οργανισμό είτε για να αντιμετωπίσει (μάχη) είτε για να αποφύγει (φυγή) τον κίνδυνο</a:t>
            </a:r>
          </a:p>
          <a:p>
            <a:pPr lvl="1" algn="just">
              <a:buFont typeface="Arial" panose="020B0604020202020204" pitchFamily="34" charset="0"/>
              <a:buChar char="•"/>
            </a:pPr>
            <a:r>
              <a:rPr lang="el-GR" sz="2200" dirty="0"/>
              <a:t>Συνοδεύεται από αύξηση του καρδιακού ρυθμού, της αρτηριακής πίεσης και της έκκρισης ορμονών (π.χ. αδρεναλίνη, </a:t>
            </a:r>
            <a:r>
              <a:rPr lang="el-GR" sz="2200" dirty="0" err="1"/>
              <a:t>κορτιζόλη</a:t>
            </a:r>
            <a:r>
              <a:rPr lang="el-GR" sz="2200" dirty="0"/>
              <a:t>), ταχύπνοια, διαστολή της κόρης των οφθαλμών, απελευθέρωση γλυκόζης</a:t>
            </a:r>
          </a:p>
          <a:p>
            <a:pPr lvl="1" algn="just">
              <a:buFont typeface="Arial" panose="020B0604020202020204" pitchFamily="34" charset="0"/>
              <a:buChar char="•"/>
            </a:pPr>
            <a:r>
              <a:rPr lang="el-GR" sz="2200" dirty="0"/>
              <a:t>Χρήσιμο για να αντέξουμε μια απειλή ή δύσκολη στιγμή</a:t>
            </a:r>
          </a:p>
          <a:p>
            <a:pPr lvl="1" algn="just">
              <a:buFont typeface="Arial" panose="020B0604020202020204" pitchFamily="34" charset="0"/>
              <a:buChar char="•"/>
            </a:pPr>
            <a:r>
              <a:rPr lang="el-GR" sz="2200" dirty="0"/>
              <a:t>Μετά την απομάκρυνση της απειλής, το Παρασυμπαθητικό Νευρικό Σύστημα αναλαμβάνει και επαναφέρει το σώμα στην ηρεμία</a:t>
            </a:r>
          </a:p>
          <a:p>
            <a:endParaRPr lang="el-GR" dirty="0"/>
          </a:p>
        </p:txBody>
      </p:sp>
      <p:pic>
        <p:nvPicPr>
          <p:cNvPr id="5" name="Εικόνα 4">
            <a:extLst>
              <a:ext uri="{FF2B5EF4-FFF2-40B4-BE49-F238E27FC236}">
                <a16:creationId xmlns:a16="http://schemas.microsoft.com/office/drawing/2014/main" xmlns="" id="{9A1EDE4F-E5E7-DF2B-0762-BD5BCD70AFE3}"/>
              </a:ext>
            </a:extLst>
          </p:cNvPr>
          <p:cNvPicPr>
            <a:picLocks noChangeAspect="1"/>
          </p:cNvPicPr>
          <p:nvPr/>
        </p:nvPicPr>
        <p:blipFill>
          <a:blip r:embed="rId2"/>
          <a:srcRect t="9846" b="7589"/>
          <a:stretch>
            <a:fillRect/>
          </a:stretch>
        </p:blipFill>
        <p:spPr>
          <a:xfrm>
            <a:off x="1268709" y="1920241"/>
            <a:ext cx="4074474" cy="4304713"/>
          </a:xfrm>
          <a:prstGeom prst="rect">
            <a:avLst/>
          </a:prstGeom>
        </p:spPr>
      </p:pic>
    </p:spTree>
    <p:extLst>
      <p:ext uri="{BB962C8B-B14F-4D97-AF65-F5344CB8AC3E}">
        <p14:creationId xmlns:p14="http://schemas.microsoft.com/office/powerpoint/2010/main" xmlns="" val="2045824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27AC072-7EDF-2B02-F8C8-80513BE835C6}"/>
              </a:ext>
            </a:extLst>
          </p:cNvPr>
          <p:cNvSpPr>
            <a:spLocks noGrp="1"/>
          </p:cNvSpPr>
          <p:nvPr>
            <p:ph type="title"/>
          </p:nvPr>
        </p:nvSpPr>
        <p:spPr/>
        <p:txBody>
          <a:bodyPr/>
          <a:lstStyle/>
          <a:p>
            <a:r>
              <a:rPr lang="el-GR" dirty="0"/>
              <a:t>Το σύστημα στρες και η </a:t>
            </a:r>
            <a:r>
              <a:rPr lang="el-GR" dirty="0" err="1"/>
              <a:t>κορτιζόλη</a:t>
            </a:r>
            <a:endParaRPr lang="el-GR" dirty="0"/>
          </a:p>
        </p:txBody>
      </p:sp>
      <p:pic>
        <p:nvPicPr>
          <p:cNvPr id="3" name="Εικόνα 2">
            <a:extLst>
              <a:ext uri="{FF2B5EF4-FFF2-40B4-BE49-F238E27FC236}">
                <a16:creationId xmlns:a16="http://schemas.microsoft.com/office/drawing/2014/main" xmlns="" id="{74028FAF-DD29-4350-8CC7-B2E1DDD1D532}"/>
              </a:ext>
            </a:extLst>
          </p:cNvPr>
          <p:cNvPicPr>
            <a:picLocks noChangeAspect="1"/>
          </p:cNvPicPr>
          <p:nvPr/>
        </p:nvPicPr>
        <p:blipFill rotWithShape="1">
          <a:blip r:embed="rId2"/>
          <a:srcRect t="1129" b="6154"/>
          <a:stretch>
            <a:fillRect/>
          </a:stretch>
        </p:blipFill>
        <p:spPr>
          <a:xfrm>
            <a:off x="3579230" y="1862221"/>
            <a:ext cx="5094500" cy="4440105"/>
          </a:xfrm>
          <a:prstGeom prst="rect">
            <a:avLst/>
          </a:prstGeom>
        </p:spPr>
      </p:pic>
      <p:sp>
        <p:nvSpPr>
          <p:cNvPr id="4" name="TextBox 3">
            <a:extLst>
              <a:ext uri="{FF2B5EF4-FFF2-40B4-BE49-F238E27FC236}">
                <a16:creationId xmlns:a16="http://schemas.microsoft.com/office/drawing/2014/main" xmlns="" id="{BA45BDA3-390E-6BCF-8994-0B77B8945EA4}"/>
              </a:ext>
            </a:extLst>
          </p:cNvPr>
          <p:cNvSpPr txBox="1"/>
          <p:nvPr/>
        </p:nvSpPr>
        <p:spPr>
          <a:xfrm>
            <a:off x="8533053" y="5268351"/>
            <a:ext cx="3235070" cy="923330"/>
          </a:xfrm>
          <a:prstGeom prst="rect">
            <a:avLst/>
          </a:prstGeom>
          <a:noFill/>
        </p:spPr>
        <p:txBody>
          <a:bodyPr wrap="square" rtlCol="0">
            <a:spAutoFit/>
          </a:bodyPr>
          <a:lstStyle/>
          <a:p>
            <a:pPr algn="just"/>
            <a:r>
              <a:rPr lang="el-GR" dirty="0"/>
              <a:t>Η </a:t>
            </a:r>
            <a:r>
              <a:rPr lang="el-GR" dirty="0" err="1"/>
              <a:t>κορτιζόλη</a:t>
            </a:r>
            <a:r>
              <a:rPr lang="el-GR" dirty="0"/>
              <a:t> είναι η βασική «ορμόνη του στρες» που παράγεται από τα επινεφρίδια</a:t>
            </a:r>
          </a:p>
        </p:txBody>
      </p:sp>
    </p:spTree>
    <p:extLst>
      <p:ext uri="{BB962C8B-B14F-4D97-AF65-F5344CB8AC3E}">
        <p14:creationId xmlns:p14="http://schemas.microsoft.com/office/powerpoint/2010/main" xmlns="" val="432075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B91147A-4225-AC3B-D155-C4B04E6A89A1}"/>
              </a:ext>
            </a:extLst>
          </p:cNvPr>
          <p:cNvSpPr>
            <a:spLocks noGrp="1"/>
          </p:cNvSpPr>
          <p:nvPr>
            <p:ph type="title"/>
          </p:nvPr>
        </p:nvSpPr>
        <p:spPr/>
        <p:txBody>
          <a:bodyPr>
            <a:normAutofit fontScale="90000"/>
          </a:bodyPr>
          <a:lstStyle/>
          <a:p>
            <a:r>
              <a:rPr lang="el-GR" dirty="0"/>
              <a:t>Όταν το στρες γίνεται χρόνιο και μπορεί να εξελιχθεί σε επαγγελματική εξουθένωση</a:t>
            </a:r>
          </a:p>
        </p:txBody>
      </p:sp>
      <p:pic>
        <p:nvPicPr>
          <p:cNvPr id="3" name="Εικόνα 2">
            <a:extLst>
              <a:ext uri="{FF2B5EF4-FFF2-40B4-BE49-F238E27FC236}">
                <a16:creationId xmlns:a16="http://schemas.microsoft.com/office/drawing/2014/main" xmlns="" id="{0DCAAB76-5033-BE8D-BDB2-312805024AB9}"/>
              </a:ext>
            </a:extLst>
          </p:cNvPr>
          <p:cNvPicPr>
            <a:picLocks noChangeAspect="1"/>
          </p:cNvPicPr>
          <p:nvPr/>
        </p:nvPicPr>
        <p:blipFill>
          <a:blip r:embed="rId2"/>
          <a:stretch>
            <a:fillRect/>
          </a:stretch>
        </p:blipFill>
        <p:spPr>
          <a:xfrm>
            <a:off x="1737360" y="1962208"/>
            <a:ext cx="8717280" cy="4176186"/>
          </a:xfrm>
          <a:prstGeom prst="rect">
            <a:avLst/>
          </a:prstGeom>
        </p:spPr>
      </p:pic>
      <p:sp>
        <p:nvSpPr>
          <p:cNvPr id="4" name="Ορθογώνιο 3">
            <a:extLst>
              <a:ext uri="{FF2B5EF4-FFF2-40B4-BE49-F238E27FC236}">
                <a16:creationId xmlns:a16="http://schemas.microsoft.com/office/drawing/2014/main" xmlns="" id="{751AE726-ACD6-E786-B28F-AF8EB4217CFA}"/>
              </a:ext>
            </a:extLst>
          </p:cNvPr>
          <p:cNvSpPr/>
          <p:nvPr/>
        </p:nvSpPr>
        <p:spPr>
          <a:xfrm>
            <a:off x="1878037" y="1948375"/>
            <a:ext cx="787791" cy="267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3538959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50A78C2-E1D6-149E-7B18-C2BBABA445C4}"/>
              </a:ext>
            </a:extLst>
          </p:cNvPr>
          <p:cNvSpPr>
            <a:spLocks noGrp="1"/>
          </p:cNvSpPr>
          <p:nvPr>
            <p:ph type="title"/>
          </p:nvPr>
        </p:nvSpPr>
        <p:spPr/>
        <p:txBody>
          <a:bodyPr/>
          <a:lstStyle/>
          <a:p>
            <a:r>
              <a:rPr lang="el-GR" dirty="0"/>
              <a:t>Ο εγκέφαλος σε στρες</a:t>
            </a:r>
          </a:p>
        </p:txBody>
      </p:sp>
      <p:sp>
        <p:nvSpPr>
          <p:cNvPr id="4" name="Θέση περιεχομένου 3">
            <a:extLst>
              <a:ext uri="{FF2B5EF4-FFF2-40B4-BE49-F238E27FC236}">
                <a16:creationId xmlns:a16="http://schemas.microsoft.com/office/drawing/2014/main" xmlns="" id="{9C1092BE-A5F1-8EB2-0F87-BC121A2A4079}"/>
              </a:ext>
            </a:extLst>
          </p:cNvPr>
          <p:cNvSpPr>
            <a:spLocks noGrp="1"/>
          </p:cNvSpPr>
          <p:nvPr>
            <p:ph sz="half" idx="2"/>
          </p:nvPr>
        </p:nvSpPr>
        <p:spPr>
          <a:xfrm>
            <a:off x="6217920" y="1845735"/>
            <a:ext cx="4937760" cy="4322948"/>
          </a:xfrm>
        </p:spPr>
        <p:txBody>
          <a:bodyPr>
            <a:noAutofit/>
          </a:bodyPr>
          <a:lstStyle/>
          <a:p>
            <a:pPr lvl="1" algn="just">
              <a:buFont typeface="Arial" panose="020B0604020202020204" pitchFamily="34" charset="0"/>
              <a:buChar char="•"/>
            </a:pPr>
            <a:r>
              <a:rPr lang="el-GR" sz="2000" dirty="0"/>
              <a:t>Στον εγκέφαλο ενεργοποιείται η αμυγδαλή, το «καμπανάκι του συναγερμού», που αναγνωρίζει τον κίνδυνο και πυροδοτεί την αντίδραση στρες.</a:t>
            </a:r>
          </a:p>
          <a:p>
            <a:pPr lvl="1" algn="just">
              <a:buFont typeface="Arial" panose="020B0604020202020204" pitchFamily="34" charset="0"/>
              <a:buChar char="•"/>
            </a:pPr>
            <a:r>
              <a:rPr lang="el-GR" sz="2000" dirty="0"/>
              <a:t>Ο ιππόκαμπος, υπεύθυνος για τη μνήμη, βοηθά στην αναγνώριση εάν η απειλή είναι πραγματική ή κάποια παλιά εμπειρία.</a:t>
            </a:r>
          </a:p>
          <a:p>
            <a:pPr lvl="1" algn="just">
              <a:buFont typeface="Arial" panose="020B0604020202020204" pitchFamily="34" charset="0"/>
              <a:buChar char="•"/>
            </a:pPr>
            <a:r>
              <a:rPr lang="el-GR" sz="2000" dirty="0"/>
              <a:t>Ο προμετωπιαίος φλοιός, που παίζει ρόλο στη λήψη αποφάσεων, προσπαθεί να ελέγξει ή να ρυθμίσει την αντίδραση στο στρες.</a:t>
            </a:r>
          </a:p>
          <a:p>
            <a:pPr lvl="1" algn="just">
              <a:buFont typeface="Arial" panose="020B0604020202020204" pitchFamily="34" charset="0"/>
              <a:buChar char="•"/>
            </a:pPr>
            <a:r>
              <a:rPr lang="el-GR" sz="2000" dirty="0"/>
              <a:t>Συντονισμός μεταξύ περιοχών: Αμυγδαλή, ιππόκαμπος και προμετωπιαίος φλοιός συνεργάζονται για να αντιμετωπιστεί ο κίνδυνος.</a:t>
            </a:r>
          </a:p>
        </p:txBody>
      </p:sp>
      <p:pic>
        <p:nvPicPr>
          <p:cNvPr id="8" name="Εικόνα 7">
            <a:extLst>
              <a:ext uri="{FF2B5EF4-FFF2-40B4-BE49-F238E27FC236}">
                <a16:creationId xmlns:a16="http://schemas.microsoft.com/office/drawing/2014/main" xmlns="" id="{97CFE95F-1A56-3DA4-839E-2B6C7FE136EE}"/>
              </a:ext>
            </a:extLst>
          </p:cNvPr>
          <p:cNvPicPr>
            <a:picLocks noChangeAspect="1"/>
          </p:cNvPicPr>
          <p:nvPr/>
        </p:nvPicPr>
        <p:blipFill>
          <a:blip r:embed="rId2"/>
          <a:stretch>
            <a:fillRect/>
          </a:stretch>
        </p:blipFill>
        <p:spPr>
          <a:xfrm>
            <a:off x="1036320" y="2524561"/>
            <a:ext cx="4773478" cy="2665708"/>
          </a:xfrm>
          <a:prstGeom prst="rect">
            <a:avLst/>
          </a:prstGeom>
        </p:spPr>
      </p:pic>
    </p:spTree>
    <p:extLst>
      <p:ext uri="{BB962C8B-B14F-4D97-AF65-F5344CB8AC3E}">
        <p14:creationId xmlns:p14="http://schemas.microsoft.com/office/powerpoint/2010/main" xmlns="" val="1034520534"/>
      </p:ext>
    </p:extLst>
  </p:cSld>
  <p:clrMapOvr>
    <a:masterClrMapping/>
  </p:clrMapOvr>
</p:sld>
</file>

<file path=ppt/theme/theme1.xml><?xml version="1.0" encoding="utf-8"?>
<a:theme xmlns:a="http://schemas.openxmlformats.org/drawingml/2006/main" name="Ανασκόπηση">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9CC26709-368C-4D72-9060-94E5B3FF3CD6}"/>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2065</TotalTime>
  <Words>1464</Words>
  <Application>Microsoft Office PowerPoint</Application>
  <PresentationFormat>Προσαρμογή</PresentationFormat>
  <Paragraphs>131</Paragraphs>
  <Slides>21</Slides>
  <Notes>3</Notes>
  <HiddenSlides>0</HiddenSlides>
  <MMClips>0</MMClips>
  <ScaleCrop>false</ScaleCrop>
  <HeadingPairs>
    <vt:vector size="4" baseType="variant">
      <vt:variant>
        <vt:lpstr>Θέμα</vt:lpstr>
      </vt:variant>
      <vt:variant>
        <vt:i4>1</vt:i4>
      </vt:variant>
      <vt:variant>
        <vt:lpstr>Τίτλοι διαφανειών</vt:lpstr>
      </vt:variant>
      <vt:variant>
        <vt:i4>21</vt:i4>
      </vt:variant>
    </vt:vector>
  </HeadingPairs>
  <TitlesOfParts>
    <vt:vector size="22" baseType="lpstr">
      <vt:lpstr>Ανασκόπηση</vt:lpstr>
      <vt:lpstr>Ο Εγκέφαλος σε Κατάσταση Υπερφόρτωσης: Οι Νευροβιολογικές Συνιστώσες της Επαγγελματικής Εξουθένωσης</vt:lpstr>
      <vt:lpstr>Τι είναι η επαγγελματική εξουθένωση και γιατί μας αφορά</vt:lpstr>
      <vt:lpstr>Γιατί θα μιλήσουμε για τον εγκέφαλο;</vt:lpstr>
      <vt:lpstr>Εγκέφαλος: Το όργανο ελέγχου της συμπεριφοράς</vt:lpstr>
      <vt:lpstr>Νευροευπλαστότητα: Ο εγκέφαλός μας μπορεί να αλλάξει</vt:lpstr>
      <vt:lpstr>Πώς το στρες επηρεάζει το σώμα</vt:lpstr>
      <vt:lpstr>Το σύστημα στρες και η κορτιζόλη</vt:lpstr>
      <vt:lpstr>Όταν το στρες γίνεται χρόνιο και μπορεί να εξελιχθεί σε επαγγελματική εξουθένωση</vt:lpstr>
      <vt:lpstr>Ο εγκέφαλος σε στρες</vt:lpstr>
      <vt:lpstr>Ο εγκέφαλος σε χρόνιο στρες: υπερφόρτωση και εξάντληση</vt:lpstr>
      <vt:lpstr>Η κορτιζόλη στην επαγγελματική εξουθένωση</vt:lpstr>
      <vt:lpstr>Αντιδραστικότητα της κορτιζόλης σε οξύ ψυχοκοινωνικό στρες σε ιατρούς με επαγγελματική εξουθένωση</vt:lpstr>
      <vt:lpstr>Η επαγγελματική εξουθένωση συνδέεται με απορρύθμιση του ΑΝΣ</vt:lpstr>
      <vt:lpstr>Δομικές αλλαγές στον εγκέφαλο</vt:lpstr>
      <vt:lpstr>Λειτουργικές αλλαγές</vt:lpstr>
      <vt:lpstr>Ο ρόλος του BDNF και της νευροευπλαστότητας στην επαγγελματική εξουθένωση</vt:lpstr>
      <vt:lpstr>Οι άμεσες συνέπειες της επαγγελματικής εξουθένωσης στον νου και στο σώμα</vt:lpstr>
      <vt:lpstr>Μακροχρόνιες συνέπειες στην υγεία: Το σώμα κυριολεκτικά “φθείρεται”</vt:lpstr>
      <vt:lpstr>Είναι η επαγγελματική εξουθένωση αναστρέψιμη;</vt:lpstr>
      <vt:lpstr>Take home message</vt:lpstr>
      <vt:lpstr>Ευχαριστώ για  την προσοχή σας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Μεταπτυχιακές Σπουδές στις εξαρτήσεις</dc:title>
  <dc:creator>Χρήστης των Windows</dc:creator>
  <cp:lastModifiedBy>User</cp:lastModifiedBy>
  <cp:revision>158</cp:revision>
  <dcterms:created xsi:type="dcterms:W3CDTF">2019-04-13T06:51:51Z</dcterms:created>
  <dcterms:modified xsi:type="dcterms:W3CDTF">2025-11-07T15:27:18Z</dcterms:modified>
</cp:coreProperties>
</file>