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28"/>
  </p:notesMasterIdLst>
  <p:sldIdLst>
    <p:sldId id="256" r:id="rId2"/>
    <p:sldId id="257" r:id="rId3"/>
    <p:sldId id="336" r:id="rId4"/>
    <p:sldId id="337" r:id="rId5"/>
    <p:sldId id="339" r:id="rId6"/>
    <p:sldId id="259" r:id="rId7"/>
    <p:sldId id="346" r:id="rId8"/>
    <p:sldId id="347" r:id="rId9"/>
    <p:sldId id="349" r:id="rId10"/>
    <p:sldId id="348" r:id="rId11"/>
    <p:sldId id="340" r:id="rId12"/>
    <p:sldId id="341" r:id="rId13"/>
    <p:sldId id="338" r:id="rId14"/>
    <p:sldId id="266" r:id="rId15"/>
    <p:sldId id="350" r:id="rId16"/>
    <p:sldId id="353" r:id="rId17"/>
    <p:sldId id="355" r:id="rId18"/>
    <p:sldId id="268" r:id="rId19"/>
    <p:sldId id="342" r:id="rId20"/>
    <p:sldId id="269" r:id="rId21"/>
    <p:sldId id="352" r:id="rId22"/>
    <p:sldId id="356" r:id="rId23"/>
    <p:sldId id="357" r:id="rId24"/>
    <p:sldId id="358" r:id="rId25"/>
    <p:sldId id="264" r:id="rId26"/>
    <p:sldId id="335" r:id="rId27"/>
  </p:sldIdLst>
  <p:sldSz cx="10160000" cy="7620000"/>
  <p:notesSz cx="7620000" cy="10160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-1380" y="-96"/>
      </p:cViewPr>
      <p:guideLst>
        <p:guide orient="horz" pos="24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i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" name="Google Shape;21;i0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is about ideas emerging from the strategic review of NHS R&amp;D funding.</a:t>
            </a:r>
            <a:endParaRPr sz="14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333"/>
              </a:spcBef>
              <a:spcAft>
                <a:spcPts val="0"/>
              </a:spcAft>
              <a:buNone/>
            </a:pPr>
            <a:endParaRPr sz="14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These ideas aren’t yet government policy. The Department of Health is still discussing them with other Departments and research funding bodies.</a:t>
            </a:r>
            <a:endParaRPr sz="14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333"/>
              </a:spcBef>
              <a:spcAft>
                <a:spcPts val="0"/>
              </a:spcAft>
              <a:buNone/>
            </a:pPr>
            <a:endParaRPr sz="14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They are in some ways no surprise. More of a natural development. In fact they follow on from many of the things we have already been trying to achieve with R&amp;D funding.</a:t>
            </a:r>
            <a:endParaRPr sz="14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333"/>
              </a:spcBef>
              <a:spcAft>
                <a:spcPts val="0"/>
              </a:spcAft>
              <a:buNone/>
            </a:pPr>
            <a:endParaRPr sz="14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They bring the Levy up to date, linking it to the Quality Agenda, National Service Frameworks and service priorities, and the way the NHS runs nowadays.</a:t>
            </a:r>
            <a:endParaRPr sz="14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333"/>
              </a:spcBef>
              <a:spcAft>
                <a:spcPts val="0"/>
              </a:spcAft>
              <a:buNone/>
            </a:pPr>
            <a:endParaRPr sz="14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Let’s remind ourselves of the context.</a:t>
            </a:r>
            <a:endParaRPr sz="14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333"/>
              </a:spcBef>
              <a:spcAft>
                <a:spcPts val="0"/>
              </a:spcAft>
              <a:buNone/>
            </a:pPr>
            <a:endParaRPr sz="14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333"/>
              </a:spcBef>
              <a:spcAft>
                <a:spcPts val="333"/>
              </a:spcAft>
              <a:buNone/>
            </a:pPr>
            <a:r>
              <a:rPr lang="en-US" sz="1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next slide summarises the government’s priorities guidance for this year….</a:t>
            </a:r>
            <a:endParaRPr sz="14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i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i76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 dirty="0"/>
          </a:p>
        </p:txBody>
      </p:sp>
    </p:spTree>
    <p:extLst>
      <p:ext uri="{BB962C8B-B14F-4D97-AF65-F5344CB8AC3E}">
        <p14:creationId xmlns:p14="http://schemas.microsoft.com/office/powerpoint/2010/main" xmlns="" val="4025317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i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i91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i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i98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i5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i509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i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" name="Google Shape;26;i5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i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i30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i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i30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xmlns="" val="3501820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i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i30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xmlns="" val="21955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i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i30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xmlns="" val="3148048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i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i30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xmlns="" val="3240095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i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i76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i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i76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 dirty="0"/>
          </a:p>
        </p:txBody>
      </p:sp>
    </p:spTree>
    <p:extLst>
      <p:ext uri="{BB962C8B-B14F-4D97-AF65-F5344CB8AC3E}">
        <p14:creationId xmlns:p14="http://schemas.microsoft.com/office/powerpoint/2010/main" xmlns="" val="1903895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4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1pPr>
            <a:lvl2pPr lvl="1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2pPr>
            <a:lvl3pPr lvl="2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3pPr>
            <a:lvl4pPr lvl="3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4pPr>
            <a:lvl5pPr lvl="4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5pPr>
            <a:lvl6pPr lvl="5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6pPr>
            <a:lvl7pPr lvl="6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7pPr>
            <a:lvl8pPr lvl="7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8pPr>
            <a:lvl9pPr lvl="8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5504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1pPr>
            <a:lvl2pPr marL="914400" lvl="1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2pPr>
            <a:lvl3pPr marL="1371600" lvl="2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3pPr>
            <a:lvl4pPr marL="1828800" lvl="3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4pPr>
            <a:lvl5pPr marL="2286000" lvl="4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5pPr>
            <a:lvl6pPr marL="2743200" lvl="5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6pPr>
            <a:lvl7pPr marL="3200400" lvl="6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7pPr>
            <a:lvl8pPr marL="3657600" lvl="7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8pPr>
            <a:lvl9pPr marL="4114800" lvl="8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1pPr>
            <a:lvl2pPr lvl="1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2pPr>
            <a:lvl3pPr lvl="2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3pPr>
            <a:lvl4pPr lvl="3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4pPr>
            <a:lvl5pPr lvl="4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5pPr>
            <a:lvl6pPr lvl="5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6pPr>
            <a:lvl7pPr lvl="6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7pPr>
            <a:lvl8pPr lvl="7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8pPr>
            <a:lvl9pPr lvl="8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44704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1pPr>
            <a:lvl2pPr marL="914400" lvl="1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2pPr>
            <a:lvl3pPr marL="1371600" lvl="2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3pPr>
            <a:lvl4pPr marL="1828800" lvl="3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4pPr>
            <a:lvl5pPr marL="2286000" lvl="4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5pPr>
            <a:lvl6pPr marL="2743200" lvl="5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6pPr>
            <a:lvl7pPr marL="3200400" lvl="6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7pPr>
            <a:lvl8pPr marL="3657600" lvl="7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8pPr>
            <a:lvl9pPr marL="4114800" lvl="8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body" idx="2"/>
          </p:nvPr>
        </p:nvSpPr>
        <p:spPr>
          <a:xfrm>
            <a:off x="5384800" y="1828800"/>
            <a:ext cx="44704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1pPr>
            <a:lvl2pPr marL="914400" lvl="1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2pPr>
            <a:lvl3pPr marL="1371600" lvl="2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3pPr>
            <a:lvl4pPr marL="1828800" lvl="3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4pPr>
            <a:lvl5pPr marL="2286000" lvl="4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5pPr>
            <a:lvl6pPr marL="2743200" lvl="5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6pPr>
            <a:lvl7pPr marL="3200400" lvl="6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7pPr>
            <a:lvl8pPr marL="3657600" lvl="7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8pPr>
            <a:lvl9pPr marL="4114800" lvl="8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body" idx="1"/>
          </p:nvPr>
        </p:nvSpPr>
        <p:spPr>
          <a:xfrm>
            <a:off x="304800" y="6705600"/>
            <a:ext cx="9550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1pPr>
            <a:lvl2pPr marL="914400" lvl="1" indent="-431800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marL="1371600" lvl="2" indent="-431800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marL="1828800" lvl="3" indent="-43180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marL="2286000" lvl="4" indent="-431800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marL="2743200" lvl="5" indent="-431800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marL="3200400" lvl="6" indent="-43180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marL="3657600" lvl="7" indent="-431800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marL="4114800" lvl="8" indent="-431800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4531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ctrTitle"/>
          </p:nvPr>
        </p:nvSpPr>
        <p:spPr>
          <a:xfrm>
            <a:off x="934131" y="3626757"/>
            <a:ext cx="8507412" cy="22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>
            <a:noAutofit/>
          </a:bodyPr>
          <a:lstStyle/>
          <a:p>
            <a:pPr marL="0" marR="0" lvl="0" indent="0" algn="ctr" rtl="0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 b="1" dirty="0">
                <a:solidFill>
                  <a:srgbClr val="210063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555" b="1" dirty="0">
                <a:solidFill>
                  <a:srgbClr val="21006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l-GR" sz="3555" b="1" dirty="0">
                <a:solidFill>
                  <a:srgbClr val="210063"/>
                </a:solidFill>
                <a:latin typeface="Arial"/>
                <a:ea typeface="Arial"/>
                <a:cs typeface="Arial"/>
                <a:sym typeface="Arial"/>
              </a:rPr>
              <a:t>Οργανισμοί και επαγγελματική εξουθένωση</a:t>
            </a:r>
            <a:r>
              <a:rPr lang="en-US" sz="3555" b="1" dirty="0">
                <a:solidFill>
                  <a:srgbClr val="210063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l-GR" sz="3555" b="1" dirty="0">
                <a:solidFill>
                  <a:srgbClr val="210063"/>
                </a:solidFill>
              </a:rPr>
              <a:t>Στρατηγικές διαχείρισης για ένα υγιές εργασιακό περιβάλλον</a:t>
            </a:r>
            <a:r>
              <a:rPr lang="en-US" sz="3555" b="1" dirty="0">
                <a:solidFill>
                  <a:srgbClr val="210063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555" b="1" dirty="0">
                <a:solidFill>
                  <a:srgbClr val="21006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66" i="1" dirty="0">
                <a:solidFill>
                  <a:srgbClr val="210063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666" i="1" dirty="0">
                <a:solidFill>
                  <a:srgbClr val="21006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l-GR" sz="2666" i="1" dirty="0">
                <a:solidFill>
                  <a:srgbClr val="210063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l-GR" sz="2666" i="1" dirty="0">
                <a:solidFill>
                  <a:srgbClr val="21006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l-GR" sz="2666" i="1" dirty="0" err="1">
                <a:solidFill>
                  <a:srgbClr val="210063"/>
                </a:solidFill>
                <a:latin typeface="Arial"/>
                <a:ea typeface="Arial"/>
                <a:cs typeface="Arial"/>
                <a:sym typeface="Arial"/>
              </a:rPr>
              <a:t>Δρ</a:t>
            </a:r>
            <a:r>
              <a:rPr lang="el-GR" sz="2666" i="1" dirty="0">
                <a:solidFill>
                  <a:srgbClr val="210063"/>
                </a:solidFill>
                <a:latin typeface="Arial"/>
                <a:ea typeface="Arial"/>
                <a:cs typeface="Arial"/>
                <a:sym typeface="Arial"/>
              </a:rPr>
              <a:t> Αντώνιος Γκανάς </a:t>
            </a:r>
            <a:r>
              <a:rPr lang="en-US" sz="2666" i="1" dirty="0">
                <a:solidFill>
                  <a:srgbClr val="210063"/>
                </a:solidFill>
                <a:latin typeface="Arial"/>
                <a:ea typeface="Arial"/>
                <a:cs typeface="Arial"/>
                <a:sym typeface="Arial"/>
              </a:rPr>
              <a:t>MSc MBA PhD Postdoc</a:t>
            </a:r>
            <a:br>
              <a:rPr lang="en-US" sz="2666" i="1" dirty="0">
                <a:solidFill>
                  <a:srgbClr val="21006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l-GR" sz="2666" i="1" dirty="0">
                <a:solidFill>
                  <a:srgbClr val="210063"/>
                </a:solidFill>
                <a:latin typeface="Arial"/>
                <a:ea typeface="Arial"/>
                <a:cs typeface="Arial"/>
                <a:sym typeface="Arial"/>
              </a:rPr>
              <a:t>Μέλος ΣΕΠ ΕΑΠ</a:t>
            </a:r>
            <a:endParaRPr sz="2666" i="1" dirty="0">
              <a:solidFill>
                <a:srgbClr val="21006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2334024" y="342650"/>
            <a:ext cx="5687757" cy="12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115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444" b="1" dirty="0">
                <a:solidFill>
                  <a:srgbClr val="333399"/>
                </a:solidFill>
              </a:rPr>
              <a:t>Ιστορίες που ακούμε</a:t>
            </a:r>
            <a:endParaRPr sz="4444" b="1" dirty="0">
              <a:solidFill>
                <a:srgbClr val="33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0"/>
          <p:cNvSpPr txBox="1"/>
          <p:nvPr/>
        </p:nvSpPr>
        <p:spPr>
          <a:xfrm>
            <a:off x="1024152" y="2123712"/>
            <a:ext cx="8915025" cy="47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381000" lvl="0" indent="-220133">
              <a:lnSpc>
                <a:spcPct val="111458"/>
              </a:lnSpc>
              <a:buClr>
                <a:srgbClr val="333399"/>
              </a:buClr>
              <a:buSzPts val="2667"/>
              <a:buChar char="●"/>
            </a:pPr>
            <a:r>
              <a:rPr lang="el-GR" sz="2800" dirty="0"/>
              <a:t>Στρατηγικές σε </a:t>
            </a:r>
            <a:r>
              <a:rPr lang="el-GR" sz="2800" dirty="0" err="1"/>
              <a:t>Οργανωσιακό</a:t>
            </a:r>
            <a:r>
              <a:rPr lang="el-GR" sz="2800" dirty="0"/>
              <a:t> Επίπεδο</a:t>
            </a:r>
            <a:endParaRPr lang="en-US" sz="2800" dirty="0"/>
          </a:p>
        </p:txBody>
      </p:sp>
      <p:sp>
        <p:nvSpPr>
          <p:cNvPr id="55" name="Google Shape;55;p10"/>
          <p:cNvSpPr txBox="1"/>
          <p:nvPr/>
        </p:nvSpPr>
        <p:spPr>
          <a:xfrm>
            <a:off x="863652" y="3004778"/>
            <a:ext cx="9075525" cy="140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>
              <a:defRPr sz="1800">
                <a:solidFill>
                  <a:srgbClr val="003366"/>
                </a:solidFill>
              </a:defRPr>
            </a:pPr>
            <a:r>
              <a:rPr lang="el-GR" sz="2400"/>
              <a:t>Προγράμματα υποστήριξης προσωπικού και mentoring.</a:t>
            </a:r>
          </a:p>
          <a:p>
            <a:pPr>
              <a:spcAft>
                <a:spcPts val="600"/>
              </a:spcAft>
              <a:defRPr sz="1800">
                <a:solidFill>
                  <a:srgbClr val="003366"/>
                </a:solidFill>
              </a:defRPr>
            </a:pPr>
            <a:r>
              <a:rPr lang="el-GR" sz="2400"/>
              <a:t>Ανασχεδιασμός ρόλων, σαφή καθήκοντα και δίκαιη κατανομή φόρτου.</a:t>
            </a:r>
          </a:p>
          <a:p>
            <a:pPr>
              <a:spcAft>
                <a:spcPts val="600"/>
              </a:spcAft>
              <a:defRPr sz="1800">
                <a:solidFill>
                  <a:srgbClr val="003366"/>
                </a:solidFill>
              </a:defRPr>
            </a:pPr>
            <a:r>
              <a:rPr lang="el-GR" sz="2400"/>
              <a:t>Ενίσχυση της επικοινωνίας και αναγνώριση επιτευγμάτων.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xmlns="" val="2558021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9178" y="730242"/>
            <a:ext cx="6417141" cy="81067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sz="1167" dirty="0"/>
          </a:p>
          <a:p>
            <a:pPr>
              <a:defRPr sz="4200" b="1">
                <a:solidFill>
                  <a:srgbClr val="004C99"/>
                </a:solidFill>
                <a:latin typeface="Calibri"/>
              </a:defRPr>
            </a:pPr>
            <a:r>
              <a:rPr sz="3501" dirty="0" err="1"/>
              <a:t>Συμ</a:t>
            </a:r>
            <a:r>
              <a:rPr sz="3501" dirty="0"/>
              <a:t>πτώματα &amp; Σήματα Κινδύνου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760" y="2171273"/>
            <a:ext cx="2871299" cy="52847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sz="1167"/>
          </a:p>
          <a:p>
            <a:pPr>
              <a:defRPr sz="2000">
                <a:solidFill>
                  <a:srgbClr val="FF8C00"/>
                </a:solidFill>
                <a:latin typeface="Calibri"/>
              </a:defRPr>
            </a:pPr>
            <a:r>
              <a:rPr sz="1667"/>
              <a:t>Σε ατομικό &amp; ομαδικό επίπεδο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5545" y="2557401"/>
            <a:ext cx="9595897" cy="2785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sz="1167" dirty="0"/>
          </a:p>
          <a:p>
            <a:pPr>
              <a:spcAft>
                <a:spcPts val="667"/>
              </a:spcAft>
              <a:defRPr sz="2400">
                <a:solidFill>
                  <a:srgbClr val="232323"/>
                </a:solidFill>
                <a:latin typeface="Calibri"/>
              </a:defRPr>
            </a:pPr>
            <a:r>
              <a:rPr sz="2800" b="1" dirty="0"/>
              <a:t>• </a:t>
            </a:r>
            <a:r>
              <a:rPr sz="2800" b="1" dirty="0" err="1"/>
              <a:t>Χρόνι</a:t>
            </a:r>
            <a:r>
              <a:rPr sz="2800" b="1" dirty="0"/>
              <a:t>α κόπωση, διαταραχές ύπνου, ευερεθιστότητα.</a:t>
            </a:r>
          </a:p>
          <a:p>
            <a:pPr>
              <a:spcAft>
                <a:spcPts val="667"/>
              </a:spcAft>
              <a:defRPr sz="2400">
                <a:solidFill>
                  <a:srgbClr val="232323"/>
                </a:solidFill>
                <a:latin typeface="Calibri"/>
              </a:defRPr>
            </a:pPr>
            <a:r>
              <a:rPr sz="2800" b="1" dirty="0"/>
              <a:t>• </a:t>
            </a:r>
            <a:r>
              <a:rPr sz="2800" b="1" dirty="0" err="1"/>
              <a:t>Κυνισμός</a:t>
            </a:r>
            <a:r>
              <a:rPr sz="2800" b="1" dirty="0"/>
              <a:t>/απ</a:t>
            </a:r>
            <a:r>
              <a:rPr sz="2800" b="1" dirty="0" err="1"/>
              <a:t>οστ</a:t>
            </a:r>
            <a:r>
              <a:rPr sz="2800" b="1" dirty="0"/>
              <a:t>ασιοποίηση απέναντι σε πολίτες &amp; έργο.</a:t>
            </a:r>
          </a:p>
          <a:p>
            <a:pPr>
              <a:spcAft>
                <a:spcPts val="667"/>
              </a:spcAft>
              <a:defRPr sz="2400">
                <a:solidFill>
                  <a:srgbClr val="232323"/>
                </a:solidFill>
                <a:latin typeface="Calibri"/>
              </a:defRPr>
            </a:pPr>
            <a:r>
              <a:rPr sz="2800" b="1" dirty="0"/>
              <a:t>• </a:t>
            </a:r>
            <a:r>
              <a:rPr sz="2800" b="1" dirty="0" err="1"/>
              <a:t>Πτώση</a:t>
            </a:r>
            <a:r>
              <a:rPr sz="2800" b="1" dirty="0"/>
              <a:t> π</a:t>
            </a:r>
            <a:r>
              <a:rPr sz="2800" b="1" dirty="0" err="1"/>
              <a:t>οιότητ</a:t>
            </a:r>
            <a:r>
              <a:rPr sz="2800" b="1" dirty="0"/>
              <a:t>ας εξυπηρέτησης, λάθη, αυξημένες απουσίες.</a:t>
            </a:r>
          </a:p>
          <a:p>
            <a:pPr>
              <a:spcAft>
                <a:spcPts val="667"/>
              </a:spcAft>
              <a:defRPr sz="2400">
                <a:solidFill>
                  <a:srgbClr val="232323"/>
                </a:solidFill>
                <a:latin typeface="Calibri"/>
              </a:defRPr>
            </a:pPr>
            <a:r>
              <a:rPr sz="2800" b="1" dirty="0"/>
              <a:t>• </a:t>
            </a:r>
            <a:r>
              <a:rPr sz="2800" b="1" dirty="0" err="1"/>
              <a:t>Δείκτες</a:t>
            </a:r>
            <a:r>
              <a:rPr sz="2800" b="1" dirty="0"/>
              <a:t> </a:t>
            </a:r>
            <a:r>
              <a:rPr sz="2800" b="1" dirty="0" err="1"/>
              <a:t>κλίμ</a:t>
            </a:r>
            <a:r>
              <a:rPr sz="2800" b="1" dirty="0"/>
              <a:t>ατος: αίσθηση αδικίας, χαμηλή εμπιστοσύνη </a:t>
            </a:r>
            <a:endParaRPr lang="el-GR" sz="2800" b="1" dirty="0"/>
          </a:p>
          <a:p>
            <a:pPr>
              <a:spcAft>
                <a:spcPts val="667"/>
              </a:spcAft>
              <a:defRPr sz="2400">
                <a:solidFill>
                  <a:srgbClr val="232323"/>
                </a:solidFill>
                <a:latin typeface="Calibri"/>
              </a:defRPr>
            </a:pPr>
            <a:r>
              <a:rPr sz="2800" b="1" dirty="0" err="1"/>
              <a:t>στη</a:t>
            </a:r>
            <a:r>
              <a:rPr sz="2800" b="1" dirty="0"/>
              <a:t> διοίκηση</a:t>
            </a:r>
            <a:r>
              <a:rPr sz="2001" dirty="0"/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4713" y="871832"/>
            <a:ext cx="2310248" cy="81067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sz="1167" dirty="0"/>
          </a:p>
          <a:p>
            <a:pPr>
              <a:defRPr sz="4200" b="1">
                <a:solidFill>
                  <a:srgbClr val="004C99"/>
                </a:solidFill>
                <a:latin typeface="Calibri"/>
              </a:defRPr>
            </a:pPr>
            <a:r>
              <a:rPr sz="3501" dirty="0"/>
              <a:t>Επιπ</a:t>
            </a:r>
            <a:r>
              <a:rPr sz="3501" dirty="0" err="1"/>
              <a:t>τώσεις</a:t>
            </a:r>
            <a:endParaRPr sz="3501" dirty="0"/>
          </a:p>
        </p:txBody>
      </p:sp>
      <p:sp>
        <p:nvSpPr>
          <p:cNvPr id="3" name="TextBox 2"/>
          <p:cNvSpPr txBox="1"/>
          <p:nvPr/>
        </p:nvSpPr>
        <p:spPr>
          <a:xfrm>
            <a:off x="609760" y="2171273"/>
            <a:ext cx="2884123" cy="52847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sz="1167"/>
          </a:p>
          <a:p>
            <a:pPr>
              <a:defRPr sz="2000">
                <a:solidFill>
                  <a:srgbClr val="FF8C00"/>
                </a:solidFill>
                <a:latin typeface="Calibri"/>
              </a:defRPr>
            </a:pPr>
            <a:r>
              <a:rPr sz="1667"/>
              <a:t>Άτομο • Οργάνωση • Κοινωνία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760" y="2013144"/>
            <a:ext cx="9154727" cy="5175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sz="1167" dirty="0"/>
          </a:p>
          <a:p>
            <a:pPr>
              <a:spcAft>
                <a:spcPts val="667"/>
              </a:spcAft>
              <a:defRPr sz="2400">
                <a:solidFill>
                  <a:srgbClr val="232323"/>
                </a:solidFill>
                <a:latin typeface="Calibri"/>
              </a:defRPr>
            </a:pPr>
            <a:r>
              <a:rPr sz="2800" b="1" dirty="0">
                <a:solidFill>
                  <a:srgbClr val="232323"/>
                </a:solidFill>
                <a:latin typeface="Calibri"/>
              </a:rPr>
              <a:t>• </a:t>
            </a:r>
            <a:r>
              <a:rPr sz="2800" b="1" dirty="0" err="1">
                <a:solidFill>
                  <a:srgbClr val="232323"/>
                </a:solidFill>
                <a:latin typeface="Calibri"/>
              </a:rPr>
              <a:t>Υγεί</a:t>
            </a:r>
            <a:r>
              <a:rPr sz="2800" b="1" dirty="0">
                <a:solidFill>
                  <a:srgbClr val="232323"/>
                </a:solidFill>
                <a:latin typeface="Calibri"/>
              </a:rPr>
              <a:t>α: άγχος, κατάθλιψη, σωματικά συμπτώματα.</a:t>
            </a:r>
          </a:p>
          <a:p>
            <a:pPr>
              <a:spcAft>
                <a:spcPts val="667"/>
              </a:spcAft>
              <a:defRPr sz="2400">
                <a:solidFill>
                  <a:srgbClr val="232323"/>
                </a:solidFill>
                <a:latin typeface="Calibri"/>
              </a:defRPr>
            </a:pPr>
            <a:r>
              <a:rPr sz="2800" b="1" dirty="0">
                <a:solidFill>
                  <a:srgbClr val="232323"/>
                </a:solidFill>
                <a:latin typeface="Calibri"/>
              </a:rPr>
              <a:t>• </a:t>
            </a:r>
            <a:r>
              <a:rPr sz="2800" b="1" dirty="0" err="1">
                <a:solidFill>
                  <a:srgbClr val="232323"/>
                </a:solidFill>
                <a:latin typeface="Calibri"/>
              </a:rPr>
              <a:t>Οργάνωση</a:t>
            </a:r>
            <a:r>
              <a:rPr sz="2800" b="1" dirty="0">
                <a:solidFill>
                  <a:srgbClr val="232323"/>
                </a:solidFill>
                <a:latin typeface="Calibri"/>
              </a:rPr>
              <a:t>: </a:t>
            </a:r>
            <a:r>
              <a:rPr sz="2800" b="1" dirty="0" err="1">
                <a:solidFill>
                  <a:srgbClr val="232323"/>
                </a:solidFill>
                <a:latin typeface="Calibri"/>
              </a:rPr>
              <a:t>μειωμένη</a:t>
            </a:r>
            <a:r>
              <a:rPr sz="2800" b="1" dirty="0">
                <a:solidFill>
                  <a:srgbClr val="232323"/>
                </a:solidFill>
                <a:latin typeface="Calibri"/>
              </a:rPr>
              <a:t> παρα</a:t>
            </a:r>
            <a:r>
              <a:rPr sz="2800" b="1" dirty="0" err="1">
                <a:solidFill>
                  <a:srgbClr val="232323"/>
                </a:solidFill>
                <a:latin typeface="Calibri"/>
              </a:rPr>
              <a:t>γωγικότητ</a:t>
            </a:r>
            <a:r>
              <a:rPr sz="2800" b="1" dirty="0">
                <a:solidFill>
                  <a:srgbClr val="232323"/>
                </a:solidFill>
                <a:latin typeface="Calibri"/>
              </a:rPr>
              <a:t>α/καινοτομία, </a:t>
            </a:r>
            <a:endParaRPr lang="el-GR" sz="2800" b="1" dirty="0">
              <a:solidFill>
                <a:srgbClr val="232323"/>
              </a:solidFill>
              <a:latin typeface="Calibri"/>
            </a:endParaRPr>
          </a:p>
          <a:p>
            <a:pPr>
              <a:spcAft>
                <a:spcPts val="667"/>
              </a:spcAft>
              <a:defRPr sz="2400">
                <a:solidFill>
                  <a:srgbClr val="232323"/>
                </a:solidFill>
                <a:latin typeface="Calibri"/>
              </a:defRPr>
            </a:pPr>
            <a:r>
              <a:rPr sz="2800" b="1" dirty="0" err="1">
                <a:solidFill>
                  <a:srgbClr val="232323"/>
                </a:solidFill>
                <a:latin typeface="Calibri"/>
              </a:rPr>
              <a:t>δι</a:t>
            </a:r>
            <a:r>
              <a:rPr sz="2800" b="1" dirty="0">
                <a:solidFill>
                  <a:srgbClr val="232323"/>
                </a:solidFill>
                <a:latin typeface="Calibri"/>
              </a:rPr>
              <a:t>αρροή ταλέντου.</a:t>
            </a:r>
            <a:r>
              <a:rPr lang="el-GR" sz="2800" b="1" dirty="0">
                <a:solidFill>
                  <a:srgbClr val="232323"/>
                </a:solidFill>
                <a:latin typeface="Calibri"/>
              </a:rPr>
              <a:t>Υψηλός Φόρτος εργασίας και </a:t>
            </a:r>
            <a:r>
              <a:rPr lang="el-GR" sz="2800" b="1" dirty="0" err="1">
                <a:solidFill>
                  <a:srgbClr val="232323"/>
                </a:solidFill>
                <a:latin typeface="Calibri"/>
              </a:rPr>
              <a:t>υποστελέχωση</a:t>
            </a:r>
            <a:r>
              <a:rPr lang="el-GR" sz="2800" b="1" dirty="0">
                <a:solidFill>
                  <a:srgbClr val="232323"/>
                </a:solidFill>
                <a:latin typeface="Calibri"/>
              </a:rPr>
              <a:t>.</a:t>
            </a:r>
          </a:p>
          <a:p>
            <a:pPr>
              <a:spcAft>
                <a:spcPts val="667"/>
              </a:spcAft>
              <a:defRPr sz="2400">
                <a:solidFill>
                  <a:srgbClr val="232323"/>
                </a:solidFill>
                <a:latin typeface="Calibri"/>
              </a:defRPr>
            </a:pPr>
            <a:r>
              <a:rPr sz="2800" b="1" dirty="0">
                <a:solidFill>
                  <a:srgbClr val="232323"/>
                </a:solidFill>
                <a:latin typeface="Calibri"/>
              </a:rPr>
              <a:t>• </a:t>
            </a:r>
            <a:r>
              <a:rPr sz="2800" b="1" dirty="0" err="1">
                <a:solidFill>
                  <a:srgbClr val="232323"/>
                </a:solidFill>
                <a:latin typeface="Calibri"/>
              </a:rPr>
              <a:t>Κοινωνί</a:t>
            </a:r>
            <a:r>
              <a:rPr sz="2800" b="1" dirty="0">
                <a:solidFill>
                  <a:srgbClr val="232323"/>
                </a:solidFill>
                <a:latin typeface="Calibri"/>
              </a:rPr>
              <a:t>α: καθυστερήσεις υπηρεσιών, χαμηλότερη ικανοποίηση πολιτών.</a:t>
            </a:r>
            <a:r>
              <a:rPr lang="el-GR" sz="2800" b="1" dirty="0">
                <a:solidFill>
                  <a:srgbClr val="232323"/>
                </a:solidFill>
                <a:latin typeface="Calibri"/>
              </a:rPr>
              <a:t> </a:t>
            </a:r>
            <a:endParaRPr lang="en-US" sz="2800" b="1" dirty="0">
              <a:solidFill>
                <a:srgbClr val="232323"/>
              </a:solidFill>
              <a:latin typeface="Calibri"/>
            </a:endParaRPr>
          </a:p>
          <a:p>
            <a:pPr>
              <a:spcAft>
                <a:spcPts val="667"/>
              </a:spcAft>
              <a:defRPr sz="2400">
                <a:solidFill>
                  <a:srgbClr val="232323"/>
                </a:solidFill>
                <a:latin typeface="Calibri"/>
              </a:defRPr>
            </a:pPr>
            <a:r>
              <a:rPr lang="el-GR" sz="2800" b="1" dirty="0">
                <a:solidFill>
                  <a:srgbClr val="232323"/>
                </a:solidFill>
                <a:latin typeface="Calibri"/>
              </a:rPr>
              <a:t>• Χαμηλές αμοιβές και περιορισμένη αναγνώριση.</a:t>
            </a:r>
          </a:p>
          <a:p>
            <a:pPr>
              <a:spcAft>
                <a:spcPts val="667"/>
              </a:spcAft>
              <a:defRPr sz="2400">
                <a:solidFill>
                  <a:srgbClr val="232323"/>
                </a:solidFill>
                <a:latin typeface="Calibri"/>
              </a:defRPr>
            </a:pPr>
            <a:r>
              <a:rPr lang="el-GR" sz="2800" b="1" dirty="0">
                <a:solidFill>
                  <a:srgbClr val="232323"/>
                </a:solidFill>
                <a:latin typeface="Calibri"/>
              </a:rPr>
              <a:t>• Γραφειοκρατία και έλλειψη πόρων.</a:t>
            </a:r>
          </a:p>
          <a:p>
            <a:pPr>
              <a:spcAft>
                <a:spcPts val="667"/>
              </a:spcAft>
              <a:defRPr sz="2400">
                <a:solidFill>
                  <a:srgbClr val="232323"/>
                </a:solidFill>
                <a:latin typeface="Calibri"/>
              </a:defRPr>
            </a:pPr>
            <a:r>
              <a:rPr lang="el-GR" sz="2800" b="1" dirty="0">
                <a:solidFill>
                  <a:srgbClr val="232323"/>
                </a:solidFill>
                <a:latin typeface="Calibri"/>
              </a:rPr>
              <a:t>• Αίσθηση αδυναμίας ελέγχου και έλλειψης υποστήριξης.</a:t>
            </a:r>
          </a:p>
          <a:p>
            <a:pPr>
              <a:spcAft>
                <a:spcPts val="667"/>
              </a:spcAft>
              <a:defRPr sz="2400">
                <a:solidFill>
                  <a:srgbClr val="232323"/>
                </a:solidFill>
                <a:latin typeface="Calibri"/>
              </a:defRPr>
            </a:pPr>
            <a:endParaRPr sz="200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6974" y="671289"/>
            <a:ext cx="3042821" cy="81067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sz="1167" dirty="0"/>
          </a:p>
          <a:p>
            <a:pPr>
              <a:defRPr sz="4200" b="1">
                <a:solidFill>
                  <a:srgbClr val="004C99"/>
                </a:solidFill>
                <a:latin typeface="Calibri"/>
              </a:defRPr>
            </a:pPr>
            <a:r>
              <a:rPr sz="3501" dirty="0" err="1"/>
              <a:t>Διεθνής</a:t>
            </a:r>
            <a:r>
              <a:rPr sz="3501" dirty="0"/>
              <a:t> </a:t>
            </a:r>
            <a:r>
              <a:rPr sz="3501" dirty="0" err="1"/>
              <a:t>Εικόν</a:t>
            </a:r>
            <a:r>
              <a:rPr sz="3501" dirty="0"/>
              <a:t>α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4059" y="2165884"/>
            <a:ext cx="5591595" cy="7643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sz="1167" dirty="0"/>
          </a:p>
          <a:p>
            <a:pPr>
              <a:defRPr sz="2000">
                <a:solidFill>
                  <a:srgbClr val="FF8C00"/>
                </a:solidFill>
                <a:latin typeface="Calibri"/>
              </a:defRPr>
            </a:pPr>
            <a:r>
              <a:rPr sz="3200" b="1" dirty="0" err="1">
                <a:solidFill>
                  <a:schemeClr val="bg2"/>
                </a:solidFill>
              </a:rPr>
              <a:t>Τι</a:t>
            </a:r>
            <a:r>
              <a:rPr sz="3200" b="1" dirty="0">
                <a:solidFill>
                  <a:schemeClr val="bg2"/>
                </a:solidFill>
              </a:rPr>
              <a:t> </a:t>
            </a:r>
            <a:r>
              <a:rPr sz="3200" b="1" dirty="0" err="1">
                <a:solidFill>
                  <a:schemeClr val="bg2"/>
                </a:solidFill>
              </a:rPr>
              <a:t>δείχνουν</a:t>
            </a:r>
            <a:r>
              <a:rPr sz="3200" b="1" dirty="0">
                <a:solidFill>
                  <a:schemeClr val="bg2"/>
                </a:solidFill>
              </a:rPr>
              <a:t> π</a:t>
            </a:r>
            <a:r>
              <a:rPr sz="3200" b="1" dirty="0" err="1">
                <a:solidFill>
                  <a:schemeClr val="bg2"/>
                </a:solidFill>
              </a:rPr>
              <a:t>ρόσφ</a:t>
            </a:r>
            <a:r>
              <a:rPr sz="3200" b="1" dirty="0">
                <a:solidFill>
                  <a:schemeClr val="bg2"/>
                </a:solidFill>
              </a:rPr>
              <a:t>ατες μελέτες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760" y="3069920"/>
            <a:ext cx="9482083" cy="33060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sz="1167" dirty="0"/>
          </a:p>
          <a:p>
            <a:pPr>
              <a:spcAft>
                <a:spcPts val="667"/>
              </a:spcAft>
              <a:defRPr sz="2400">
                <a:solidFill>
                  <a:srgbClr val="232323"/>
                </a:solidFill>
                <a:latin typeface="Calibri"/>
              </a:defRPr>
            </a:pPr>
            <a:r>
              <a:rPr sz="2800" b="1" dirty="0">
                <a:solidFill>
                  <a:srgbClr val="232323"/>
                </a:solidFill>
                <a:latin typeface="Calibri"/>
              </a:rPr>
              <a:t>• </a:t>
            </a:r>
            <a:r>
              <a:rPr sz="2800" b="1" dirty="0" err="1">
                <a:solidFill>
                  <a:srgbClr val="232323"/>
                </a:solidFill>
                <a:latin typeface="Calibri"/>
              </a:rPr>
              <a:t>Συστημ</a:t>
            </a:r>
            <a:r>
              <a:rPr sz="2800" b="1" dirty="0">
                <a:solidFill>
                  <a:srgbClr val="232323"/>
                </a:solidFill>
                <a:latin typeface="Calibri"/>
              </a:rPr>
              <a:t>ατικές ανασκοπήσεις σε δημόσια υγεία: </a:t>
            </a:r>
            <a:endParaRPr lang="el-GR" sz="2800" b="1" dirty="0">
              <a:solidFill>
                <a:srgbClr val="232323"/>
              </a:solidFill>
              <a:latin typeface="Calibri"/>
            </a:endParaRPr>
          </a:p>
          <a:p>
            <a:pPr>
              <a:spcAft>
                <a:spcPts val="667"/>
              </a:spcAft>
              <a:defRPr sz="2400">
                <a:solidFill>
                  <a:srgbClr val="232323"/>
                </a:solidFill>
                <a:latin typeface="Calibri"/>
              </a:defRPr>
            </a:pPr>
            <a:r>
              <a:rPr lang="el-GR" sz="2800" b="1" dirty="0">
                <a:solidFill>
                  <a:srgbClr val="232323"/>
                </a:solidFill>
                <a:latin typeface="Calibri"/>
              </a:rPr>
              <a:t>Περίπου το 15% των </a:t>
            </a:r>
            <a:r>
              <a:rPr sz="2800" b="1" dirty="0" err="1">
                <a:solidFill>
                  <a:srgbClr val="232323"/>
                </a:solidFill>
                <a:latin typeface="Calibri"/>
              </a:rPr>
              <a:t>εργ</a:t>
            </a:r>
            <a:r>
              <a:rPr sz="2800" b="1" dirty="0">
                <a:solidFill>
                  <a:srgbClr val="232323"/>
                </a:solidFill>
                <a:latin typeface="Calibri"/>
              </a:rPr>
              <a:t>αζομένων με </a:t>
            </a:r>
            <a:r>
              <a:rPr lang="el-GR" sz="2800" b="1" dirty="0">
                <a:solidFill>
                  <a:srgbClr val="232323"/>
                </a:solidFill>
                <a:latin typeface="Calibri"/>
              </a:rPr>
              <a:t>θέματα ψυχικής υγείας</a:t>
            </a:r>
            <a:r>
              <a:rPr sz="2800" b="1" dirty="0">
                <a:solidFill>
                  <a:srgbClr val="232323"/>
                </a:solidFill>
                <a:latin typeface="Calibri"/>
              </a:rPr>
              <a:t> </a:t>
            </a:r>
          </a:p>
          <a:p>
            <a:pPr>
              <a:spcAft>
                <a:spcPts val="667"/>
              </a:spcAft>
              <a:defRPr sz="2400">
                <a:solidFill>
                  <a:srgbClr val="232323"/>
                </a:solidFill>
                <a:latin typeface="Calibri"/>
              </a:defRPr>
            </a:pPr>
            <a:r>
              <a:rPr sz="2800" b="1" dirty="0">
                <a:solidFill>
                  <a:srgbClr val="232323"/>
                </a:solidFill>
                <a:latin typeface="Calibri"/>
              </a:rPr>
              <a:t>• </a:t>
            </a:r>
            <a:r>
              <a:rPr sz="2800" b="1" dirty="0" err="1">
                <a:solidFill>
                  <a:srgbClr val="232323"/>
                </a:solidFill>
                <a:latin typeface="Calibri"/>
              </a:rPr>
              <a:t>Δι</a:t>
            </a:r>
            <a:r>
              <a:rPr sz="2800" b="1" dirty="0">
                <a:solidFill>
                  <a:srgbClr val="232323"/>
                </a:solidFill>
                <a:latin typeface="Calibri"/>
              </a:rPr>
              <a:t>ακρατικές έρευνες (EU/OECD 2024) αναδεικνύουν υψηλή </a:t>
            </a:r>
            <a:endParaRPr lang="el-GR" sz="2800" b="1" dirty="0">
              <a:solidFill>
                <a:srgbClr val="232323"/>
              </a:solidFill>
              <a:latin typeface="Calibri"/>
            </a:endParaRPr>
          </a:p>
          <a:p>
            <a:pPr>
              <a:spcAft>
                <a:spcPts val="667"/>
              </a:spcAft>
              <a:defRPr sz="2400">
                <a:solidFill>
                  <a:srgbClr val="232323"/>
                </a:solidFill>
                <a:latin typeface="Calibri"/>
              </a:defRPr>
            </a:pPr>
            <a:r>
              <a:rPr sz="2800" b="1" dirty="0">
                <a:solidFill>
                  <a:srgbClr val="232323"/>
                </a:solidFill>
                <a:latin typeface="Calibri"/>
              </a:rPr>
              <a:t>π</a:t>
            </a:r>
            <a:r>
              <a:rPr sz="2800" b="1" dirty="0" err="1">
                <a:solidFill>
                  <a:srgbClr val="232323"/>
                </a:solidFill>
                <a:latin typeface="Calibri"/>
              </a:rPr>
              <a:t>ίεση</a:t>
            </a:r>
            <a:r>
              <a:rPr sz="2800" b="1" dirty="0">
                <a:solidFill>
                  <a:srgbClr val="232323"/>
                </a:solidFill>
                <a:latin typeface="Calibri"/>
              </a:rPr>
              <a:t> φόρτου, α</a:t>
            </a:r>
            <a:r>
              <a:rPr sz="2800" b="1" dirty="0" err="1">
                <a:solidFill>
                  <a:srgbClr val="232323"/>
                </a:solidFill>
                <a:latin typeface="Calibri"/>
              </a:rPr>
              <a:t>ίσθηση</a:t>
            </a:r>
            <a:r>
              <a:rPr sz="2800" b="1" dirty="0">
                <a:solidFill>
                  <a:srgbClr val="232323"/>
                </a:solidFill>
                <a:latin typeface="Calibri"/>
              </a:rPr>
              <a:t> α</a:t>
            </a:r>
            <a:r>
              <a:rPr sz="2800" b="1" dirty="0" err="1">
                <a:solidFill>
                  <a:srgbClr val="232323"/>
                </a:solidFill>
                <a:latin typeface="Calibri"/>
              </a:rPr>
              <a:t>δικί</a:t>
            </a:r>
            <a:r>
              <a:rPr sz="2800" b="1" dirty="0">
                <a:solidFill>
                  <a:srgbClr val="232323"/>
                </a:solidFill>
                <a:latin typeface="Calibri"/>
              </a:rPr>
              <a:t>ας και πρόθεση αποχώρησης.</a:t>
            </a:r>
          </a:p>
          <a:p>
            <a:pPr>
              <a:spcAft>
                <a:spcPts val="667"/>
              </a:spcAft>
              <a:defRPr sz="2400">
                <a:solidFill>
                  <a:srgbClr val="232323"/>
                </a:solidFill>
                <a:latin typeface="Calibri"/>
              </a:defRPr>
            </a:pPr>
            <a:r>
              <a:rPr sz="2800" b="1" dirty="0">
                <a:solidFill>
                  <a:srgbClr val="232323"/>
                </a:solidFill>
                <a:latin typeface="Calibri"/>
              </a:rPr>
              <a:t>• </a:t>
            </a:r>
            <a:r>
              <a:rPr sz="2800" b="1" dirty="0" err="1">
                <a:solidFill>
                  <a:srgbClr val="232323"/>
                </a:solidFill>
                <a:latin typeface="Calibri"/>
              </a:rPr>
              <a:t>Οργ</a:t>
            </a:r>
            <a:r>
              <a:rPr sz="2800" b="1" dirty="0">
                <a:solidFill>
                  <a:srgbClr val="232323"/>
                </a:solidFill>
                <a:latin typeface="Calibri"/>
              </a:rPr>
              <a:t>ανισμοί δημόσιου τομέα αναφέρουν αυξανόμενο </a:t>
            </a:r>
            <a:endParaRPr lang="el-GR" sz="2800" b="1" dirty="0">
              <a:solidFill>
                <a:srgbClr val="232323"/>
              </a:solidFill>
              <a:latin typeface="Calibri"/>
            </a:endParaRPr>
          </a:p>
          <a:p>
            <a:pPr>
              <a:spcAft>
                <a:spcPts val="667"/>
              </a:spcAft>
              <a:defRPr sz="2400">
                <a:solidFill>
                  <a:srgbClr val="232323"/>
                </a:solidFill>
                <a:latin typeface="Calibri"/>
              </a:defRPr>
            </a:pPr>
            <a:r>
              <a:rPr sz="2800" b="1" dirty="0" err="1">
                <a:solidFill>
                  <a:srgbClr val="232323"/>
                </a:solidFill>
                <a:latin typeface="Calibri"/>
              </a:rPr>
              <a:t>κίνδυνο</a:t>
            </a:r>
            <a:r>
              <a:rPr sz="2800" b="1" dirty="0">
                <a:solidFill>
                  <a:srgbClr val="232323"/>
                </a:solidFill>
                <a:latin typeface="Calibri"/>
              </a:rPr>
              <a:t> κόπωσης και ανάγκη συστημικών παρεμβάσεων.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>
            <a:spLocks noGrp="1"/>
          </p:cNvSpPr>
          <p:nvPr>
            <p:ph type="title"/>
          </p:nvPr>
        </p:nvSpPr>
        <p:spPr>
          <a:xfrm>
            <a:off x="2160759" y="429725"/>
            <a:ext cx="7544141" cy="124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b="1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Drivers for Change</a:t>
            </a:r>
            <a:r>
              <a:rPr lang="el-GR" sz="4444" b="1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 (παράγοντες αλλαγής)</a:t>
            </a:r>
            <a:endParaRPr sz="4444" b="1" dirty="0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1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360575" y="2227602"/>
            <a:ext cx="3344325" cy="468872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 txBox="1"/>
          <p:nvPr/>
        </p:nvSpPr>
        <p:spPr>
          <a:xfrm>
            <a:off x="964086" y="2047700"/>
            <a:ext cx="5073275" cy="35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381000" marR="0" lvl="0" indent="-220133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667"/>
              <a:buChar char="●"/>
            </a:pPr>
            <a:r>
              <a:rPr lang="el-GR" sz="1800" b="1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Δημοσίευση του ΠΟΥ σχετικά με την ψυχική υγεία στο χώρο δουλειάς</a:t>
            </a:r>
            <a:r>
              <a:rPr lang="en-US" sz="1800" b="1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160867" marR="0" lvl="0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667"/>
            </a:pPr>
            <a:endParaRPr lang="en-US" sz="1800" b="1" i="0" dirty="0">
              <a:solidFill>
                <a:srgbClr val="003366"/>
              </a:solidFill>
              <a:effectLst/>
            </a:endParaRPr>
          </a:p>
          <a:p>
            <a:pPr marL="160867" marR="0" lvl="0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667"/>
            </a:pPr>
            <a:r>
              <a:rPr lang="en-US" sz="1800" b="0" i="0" dirty="0">
                <a:solidFill>
                  <a:srgbClr val="1A1A1A"/>
                </a:solidFill>
                <a:effectLst/>
                <a:latin typeface="Noto Sans"/>
              </a:rPr>
              <a:t>An estimated 15% of working-age adults have a mental disorder at any point in time.  Depression and anxiety are estimated to cost the global economy US $1 trillion each year driven predominantly by lost productivity. People living with severe mental health conditions are largely excluded from work despite participation in economic activities being important for recovery.</a:t>
            </a:r>
            <a:endParaRPr lang="en-US" sz="1800" b="1" dirty="0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60867" marR="0" lvl="0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667"/>
            </a:pPr>
            <a:endParaRPr lang="en-US" sz="2666" b="1" dirty="0">
              <a:solidFill>
                <a:srgbClr val="003366"/>
              </a:solidFill>
            </a:endParaRPr>
          </a:p>
          <a:p>
            <a:pPr marL="160867" marR="0" lvl="0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667"/>
            </a:pPr>
            <a:r>
              <a:rPr lang="en-US" sz="2666" b="1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https://www.who.int/publications/i/item/9789240053052</a:t>
            </a:r>
            <a:endParaRPr sz="2666" b="1" dirty="0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>
            <a:spLocks noGrp="1"/>
          </p:cNvSpPr>
          <p:nvPr>
            <p:ph type="title"/>
          </p:nvPr>
        </p:nvSpPr>
        <p:spPr>
          <a:xfrm>
            <a:off x="2061975" y="179900"/>
            <a:ext cx="6008150" cy="124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b="1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Drivers for Change</a:t>
            </a:r>
            <a:endParaRPr sz="4444" b="1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1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255075" y="2421800"/>
            <a:ext cx="3341209" cy="3207352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 txBox="1"/>
          <p:nvPr/>
        </p:nvSpPr>
        <p:spPr>
          <a:xfrm>
            <a:off x="1181800" y="2421800"/>
            <a:ext cx="5073275" cy="35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381000" marR="0" lvl="0" indent="-220133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667"/>
              <a:buChar char="●"/>
            </a:pPr>
            <a:r>
              <a:rPr lang="el-GR" sz="1800" b="1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Δημοσίευση του </a:t>
            </a:r>
            <a:r>
              <a:rPr lang="en-US" sz="1800" b="1" dirty="0" err="1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Eurofound</a:t>
            </a:r>
            <a:r>
              <a:rPr lang="el-GR" sz="1800" b="1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 σχετικά με την </a:t>
            </a:r>
            <a:r>
              <a:rPr lang="el-GR" sz="1800" b="1" dirty="0">
                <a:solidFill>
                  <a:srgbClr val="003366"/>
                </a:solidFill>
              </a:rPr>
              <a:t>εργασία στην ΕΕ.</a:t>
            </a:r>
            <a:endParaRPr sz="1800" b="1" dirty="0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527EC6C-B2E4-45F2-9802-66FB5F126053}"/>
              </a:ext>
            </a:extLst>
          </p:cNvPr>
          <p:cNvSpPr txBox="1"/>
          <p:nvPr/>
        </p:nvSpPr>
        <p:spPr>
          <a:xfrm>
            <a:off x="1176891" y="6103957"/>
            <a:ext cx="50781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https://www.eurofound.europa.eu/en/publications/all/european-working-conditions-survey-2024-first-findings</a:t>
            </a:r>
          </a:p>
        </p:txBody>
      </p:sp>
    </p:spTree>
    <p:extLst>
      <p:ext uri="{BB962C8B-B14F-4D97-AF65-F5344CB8AC3E}">
        <p14:creationId xmlns:p14="http://schemas.microsoft.com/office/powerpoint/2010/main" xmlns="" val="1722506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>
            <a:spLocks noGrp="1"/>
          </p:cNvSpPr>
          <p:nvPr>
            <p:ph type="title"/>
          </p:nvPr>
        </p:nvSpPr>
        <p:spPr>
          <a:xfrm>
            <a:off x="2061975" y="179900"/>
            <a:ext cx="6008150" cy="124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b="1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Drivers for Change</a:t>
            </a:r>
            <a:endParaRPr sz="4444" b="1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1176891" y="2075731"/>
            <a:ext cx="5073275" cy="35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381000" marR="0" lvl="0" indent="-220133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667"/>
              <a:buChar char="●"/>
            </a:pPr>
            <a:r>
              <a:rPr lang="el-GR" sz="1800" b="1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Δημοσίευση του </a:t>
            </a:r>
            <a:r>
              <a:rPr lang="en-US" sz="1800" b="1" dirty="0" err="1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Eurofound</a:t>
            </a:r>
            <a:r>
              <a:rPr lang="el-GR" sz="1800" b="1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 σχετικά με την </a:t>
            </a:r>
            <a:r>
              <a:rPr lang="el-GR" sz="1800" b="1" dirty="0">
                <a:solidFill>
                  <a:srgbClr val="003366"/>
                </a:solidFill>
              </a:rPr>
              <a:t>εργασία στην ΕΕ.</a:t>
            </a:r>
            <a:endParaRPr sz="1800" b="1" dirty="0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527EC6C-B2E4-45F2-9802-66FB5F126053}"/>
              </a:ext>
            </a:extLst>
          </p:cNvPr>
          <p:cNvSpPr txBox="1"/>
          <p:nvPr/>
        </p:nvSpPr>
        <p:spPr>
          <a:xfrm>
            <a:off x="1176891" y="6103957"/>
            <a:ext cx="50781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https://www.eurofound.europa.eu/en/publications/all/european-working-conditions-survey-2024-first-findings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4B543241-ACC7-4604-BFE1-76A025F87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828" y="3073756"/>
            <a:ext cx="9318172" cy="316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6377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AA60FBD6-93E5-4B34-8829-824698935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5357" y="787654"/>
            <a:ext cx="3996727" cy="63348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470C301-124C-49DE-9554-156217F83886}"/>
              </a:ext>
            </a:extLst>
          </p:cNvPr>
          <p:cNvSpPr txBox="1"/>
          <p:nvPr/>
        </p:nvSpPr>
        <p:spPr>
          <a:xfrm>
            <a:off x="547916" y="2189138"/>
            <a:ext cx="5078184" cy="585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0" marR="0" lvl="0" indent="-220133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667"/>
              <a:buChar char="●"/>
            </a:pPr>
            <a:r>
              <a:rPr lang="el-GR" sz="1400" b="1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Δημοσίευση του </a:t>
            </a:r>
            <a:r>
              <a:rPr lang="el-GR" sz="1400" b="1" dirty="0" err="1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Eurofound</a:t>
            </a:r>
            <a:r>
              <a:rPr lang="el-GR" sz="1400" b="1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 σχετικά με την </a:t>
            </a:r>
            <a:r>
              <a:rPr lang="el-GR" sz="1400" b="1" dirty="0">
                <a:solidFill>
                  <a:srgbClr val="003366"/>
                </a:solidFill>
              </a:rPr>
              <a:t>εργασία στην ΕΕ.</a:t>
            </a:r>
            <a:endParaRPr lang="el-GR" sz="1400" b="1" dirty="0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13C4815-6465-4565-A85E-17E7C0C21B43}"/>
              </a:ext>
            </a:extLst>
          </p:cNvPr>
          <p:cNvSpPr txBox="1"/>
          <p:nvPr/>
        </p:nvSpPr>
        <p:spPr>
          <a:xfrm>
            <a:off x="547916" y="3548390"/>
            <a:ext cx="50781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https://www.eurofound.europa.eu/en/publications/all/european-working-conditions-survey-2024-first-findings</a:t>
            </a:r>
          </a:p>
        </p:txBody>
      </p:sp>
    </p:spTree>
    <p:extLst>
      <p:ext uri="{BB962C8B-B14F-4D97-AF65-F5344CB8AC3E}">
        <p14:creationId xmlns:p14="http://schemas.microsoft.com/office/powerpoint/2010/main" xmlns="" val="1451042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/>
          <p:nvPr/>
        </p:nvSpPr>
        <p:spPr>
          <a:xfrm>
            <a:off x="647000" y="2467325"/>
            <a:ext cx="4433000" cy="433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381000" lvl="0" indent="-220133">
              <a:lnSpc>
                <a:spcPct val="119791"/>
              </a:lnSpc>
              <a:buClr>
                <a:srgbClr val="003366"/>
              </a:buClr>
              <a:buSzPts val="2667"/>
              <a:buChar char="●"/>
            </a:pPr>
            <a:r>
              <a:rPr lang="el-GR" sz="2666" b="1" dirty="0">
                <a:solidFill>
                  <a:srgbClr val="003366"/>
                </a:solidFill>
              </a:rPr>
              <a:t>Δημοσίευση σχετικά με την ψυχική υγεία στο χώρο δουλειάς</a:t>
            </a:r>
          </a:p>
          <a:p>
            <a:pPr marL="0" marR="0" lvl="0" indent="0" algn="l" rtl="0">
              <a:lnSpc>
                <a:spcPct val="119791"/>
              </a:lnSpc>
              <a:spcBef>
                <a:spcPts val="1198"/>
              </a:spcBef>
              <a:spcAft>
                <a:spcPts val="0"/>
              </a:spcAft>
              <a:buNone/>
            </a:pPr>
            <a:endParaRPr sz="2666" b="1" dirty="0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9"/>
          <p:cNvSpPr txBox="1"/>
          <p:nvPr/>
        </p:nvSpPr>
        <p:spPr>
          <a:xfrm>
            <a:off x="2427071" y="624284"/>
            <a:ext cx="5958391" cy="75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b="1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Drivers for Change</a:t>
            </a:r>
            <a:endParaRPr sz="4444" b="1" dirty="0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1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185501" y="2205166"/>
            <a:ext cx="4433000" cy="23564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758" y="1561515"/>
            <a:ext cx="7865647" cy="810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sz="1167" dirty="0"/>
          </a:p>
          <a:p>
            <a:pPr>
              <a:defRPr sz="4200" b="1">
                <a:solidFill>
                  <a:srgbClr val="004C99"/>
                </a:solidFill>
                <a:latin typeface="Calibri"/>
              </a:defRPr>
            </a:pPr>
            <a:r>
              <a:rPr sz="3501" dirty="0"/>
              <a:t>Drivers for Change</a:t>
            </a:r>
            <a:r>
              <a:rPr lang="en-US" sz="3501" dirty="0"/>
              <a:t> </a:t>
            </a:r>
            <a:r>
              <a:rPr lang="el-GR" sz="3501" dirty="0"/>
              <a:t>για Οργανισμούς </a:t>
            </a:r>
            <a:endParaRPr sz="3501" dirty="0"/>
          </a:p>
        </p:txBody>
      </p:sp>
      <p:sp>
        <p:nvSpPr>
          <p:cNvPr id="3" name="TextBox 2"/>
          <p:cNvSpPr txBox="1"/>
          <p:nvPr/>
        </p:nvSpPr>
        <p:spPr>
          <a:xfrm>
            <a:off x="609759" y="2171273"/>
            <a:ext cx="3193503" cy="52847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sz="1167"/>
          </a:p>
          <a:p>
            <a:pPr>
              <a:defRPr sz="2000">
                <a:solidFill>
                  <a:srgbClr val="FF8C00"/>
                </a:solidFill>
                <a:latin typeface="Calibri"/>
              </a:defRPr>
            </a:pPr>
            <a:r>
              <a:rPr sz="1667"/>
              <a:t>Κρίσιμοι μοχλοί μετασχηματισμού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759" y="2476153"/>
            <a:ext cx="9470412" cy="2965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sz="1167" dirty="0"/>
          </a:p>
          <a:p>
            <a:pPr>
              <a:spcAft>
                <a:spcPts val="667"/>
              </a:spcAft>
              <a:defRPr sz="2400">
                <a:solidFill>
                  <a:srgbClr val="232323"/>
                </a:solidFill>
                <a:latin typeface="Calibri"/>
              </a:defRPr>
            </a:pPr>
            <a:r>
              <a:rPr sz="2001" dirty="0"/>
              <a:t>• </a:t>
            </a:r>
            <a:r>
              <a:rPr sz="2001" dirty="0" err="1"/>
              <a:t>Αν</a:t>
            </a:r>
            <a:r>
              <a:rPr sz="2001" dirty="0"/>
              <a:t>ασχεδιασμός φόρτου &amp; ροών εργασίας (Lean/ψηφιοποίηση, σαφή όρια ρόλων).</a:t>
            </a:r>
          </a:p>
          <a:p>
            <a:pPr>
              <a:spcAft>
                <a:spcPts val="667"/>
              </a:spcAft>
              <a:defRPr sz="2400">
                <a:solidFill>
                  <a:srgbClr val="232323"/>
                </a:solidFill>
                <a:latin typeface="Calibri"/>
              </a:defRPr>
            </a:pPr>
            <a:r>
              <a:rPr sz="2001" dirty="0"/>
              <a:t>• </a:t>
            </a:r>
            <a:r>
              <a:rPr sz="2001" dirty="0" err="1"/>
              <a:t>Αυτονομί</a:t>
            </a:r>
            <a:r>
              <a:rPr sz="2001" dirty="0"/>
              <a:t>α &amp; φωνή εργαζομένων (συμμετοχή σε αποφάσεις, job crafting).</a:t>
            </a:r>
          </a:p>
          <a:p>
            <a:pPr>
              <a:spcAft>
                <a:spcPts val="667"/>
              </a:spcAft>
              <a:defRPr sz="2400">
                <a:solidFill>
                  <a:srgbClr val="232323"/>
                </a:solidFill>
                <a:latin typeface="Calibri"/>
              </a:defRPr>
            </a:pPr>
            <a:r>
              <a:rPr sz="2001" dirty="0"/>
              <a:t>• </a:t>
            </a:r>
            <a:r>
              <a:rPr sz="2001" dirty="0" err="1"/>
              <a:t>Δίκ</a:t>
            </a:r>
            <a:r>
              <a:rPr sz="2001" dirty="0"/>
              <a:t>αιη μεταχείριση &amp; αναγνώριση (fairness, recognition, διαφανής αξιολόγηση).</a:t>
            </a:r>
          </a:p>
          <a:p>
            <a:pPr>
              <a:spcAft>
                <a:spcPts val="667"/>
              </a:spcAft>
              <a:defRPr sz="2400">
                <a:solidFill>
                  <a:srgbClr val="232323"/>
                </a:solidFill>
                <a:latin typeface="Calibri"/>
              </a:defRPr>
            </a:pPr>
            <a:r>
              <a:rPr sz="2001" dirty="0"/>
              <a:t>• </a:t>
            </a:r>
            <a:r>
              <a:rPr sz="2001" dirty="0" err="1"/>
              <a:t>Ηγεσί</a:t>
            </a:r>
            <a:r>
              <a:rPr sz="2001" dirty="0"/>
              <a:t>α υψηλής ποιότητας (ενδυναμωτική, με ψυχολογική ασφάλεια).</a:t>
            </a:r>
          </a:p>
          <a:p>
            <a:pPr>
              <a:spcAft>
                <a:spcPts val="667"/>
              </a:spcAft>
              <a:defRPr sz="2400">
                <a:solidFill>
                  <a:srgbClr val="232323"/>
                </a:solidFill>
                <a:latin typeface="Calibri"/>
              </a:defRPr>
            </a:pPr>
            <a:r>
              <a:rPr sz="2001" dirty="0"/>
              <a:t>• </a:t>
            </a:r>
            <a:r>
              <a:rPr sz="2001" dirty="0" err="1"/>
              <a:t>Ενίσχυση</a:t>
            </a:r>
            <a:r>
              <a:rPr sz="2001" dirty="0"/>
              <a:t> </a:t>
            </a:r>
            <a:r>
              <a:rPr sz="2001" dirty="0" err="1"/>
              <a:t>στελέχωσης</a:t>
            </a:r>
            <a:r>
              <a:rPr sz="2001" dirty="0"/>
              <a:t>/π</a:t>
            </a:r>
            <a:r>
              <a:rPr sz="2001" dirty="0" err="1"/>
              <a:t>όρων</a:t>
            </a:r>
            <a:r>
              <a:rPr sz="2001" dirty="0"/>
              <a:t> &amp; wellbeing πα</a:t>
            </a:r>
            <a:r>
              <a:rPr sz="2001" dirty="0" err="1"/>
              <a:t>ροχών</a:t>
            </a:r>
            <a:r>
              <a:rPr sz="2001" dirty="0"/>
              <a:t> (EAP, coaching, </a:t>
            </a:r>
            <a:r>
              <a:rPr sz="2001" dirty="0" err="1"/>
              <a:t>ευελιξί</a:t>
            </a:r>
            <a:r>
              <a:rPr sz="2001" dirty="0"/>
              <a:t>α).</a:t>
            </a:r>
          </a:p>
          <a:p>
            <a:pPr>
              <a:spcAft>
                <a:spcPts val="667"/>
              </a:spcAft>
              <a:defRPr sz="2400">
                <a:solidFill>
                  <a:srgbClr val="232323"/>
                </a:solidFill>
                <a:latin typeface="Calibri"/>
              </a:defRPr>
            </a:pPr>
            <a:r>
              <a:rPr sz="2001" dirty="0"/>
              <a:t>• Υβ</a:t>
            </a:r>
            <a:r>
              <a:rPr sz="2001" dirty="0" err="1"/>
              <a:t>ριδική</a:t>
            </a:r>
            <a:r>
              <a:rPr sz="2001" dirty="0"/>
              <a:t>/</a:t>
            </a:r>
            <a:r>
              <a:rPr sz="2001" dirty="0" err="1"/>
              <a:t>ευέλικτη</a:t>
            </a:r>
            <a:r>
              <a:rPr sz="2001" dirty="0"/>
              <a:t> </a:t>
            </a:r>
            <a:r>
              <a:rPr sz="2001" dirty="0" err="1"/>
              <a:t>εργ</a:t>
            </a:r>
            <a:r>
              <a:rPr sz="2001" dirty="0"/>
              <a:t>ασία όπου επιτρέπει η υπηρεσία, με σαφείς κανόνες.</a:t>
            </a:r>
          </a:p>
          <a:p>
            <a:pPr>
              <a:spcAft>
                <a:spcPts val="667"/>
              </a:spcAft>
              <a:defRPr sz="2400">
                <a:solidFill>
                  <a:srgbClr val="232323"/>
                </a:solidFill>
                <a:latin typeface="Calibri"/>
              </a:defRPr>
            </a:pPr>
            <a:r>
              <a:rPr sz="2001" dirty="0"/>
              <a:t>• </a:t>
            </a:r>
            <a:r>
              <a:rPr sz="2001" dirty="0" err="1"/>
              <a:t>Εκ</a:t>
            </a:r>
            <a:r>
              <a:rPr sz="2001" dirty="0"/>
              <a:t>παίδευση σε δεξιότητες ανθεκτικότητας και διαχείρισης πολιτών.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2472950" y="340425"/>
            <a:ext cx="7660900" cy="124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>
            <a:noAutofit/>
          </a:bodyPr>
          <a:lstStyle/>
          <a:p>
            <a:pPr marL="0" marR="0" lvl="0" indent="0" algn="l" rtl="0">
              <a:lnSpc>
                <a:spcPct val="1081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222" dirty="0">
                <a:solidFill>
                  <a:srgbClr val="000066"/>
                </a:solidFill>
              </a:rPr>
              <a:t>Επαγγελματική  Εξουθένωση</a:t>
            </a:r>
            <a:endParaRPr sz="2222" dirty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1"/>
          </p:nvPr>
        </p:nvSpPr>
        <p:spPr>
          <a:xfrm>
            <a:off x="3822325" y="2741075"/>
            <a:ext cx="8507575" cy="420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 b="1" dirty="0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Quotation from Marie Curie from a </a:t>
            </a:r>
            <a:endParaRPr sz="2666" b="1" dirty="0">
              <a:solidFill>
                <a:srgbClr val="9900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9791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rPr lang="en-US" sz="2666" b="1" dirty="0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letter to her brother in 1894;</a:t>
            </a:r>
            <a:endParaRPr sz="2666" b="1" dirty="0">
              <a:solidFill>
                <a:srgbClr val="9900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9791"/>
              </a:lnSpc>
              <a:spcBef>
                <a:spcPts val="479"/>
              </a:spcBef>
              <a:spcAft>
                <a:spcPts val="0"/>
              </a:spcAft>
              <a:buNone/>
            </a:pPr>
            <a:endParaRPr sz="2666" b="1" dirty="0">
              <a:solidFill>
                <a:srgbClr val="9900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9791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rPr lang="en-US" sz="2666" b="1" dirty="0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“One never notices what has been </a:t>
            </a:r>
          </a:p>
          <a:p>
            <a:pPr marL="0" marR="0" lvl="0" indent="0" algn="l" rtl="0">
              <a:lnSpc>
                <a:spcPct val="119791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rPr lang="en-US" sz="2666" b="1" dirty="0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done; </a:t>
            </a:r>
            <a:endParaRPr sz="2666" b="1" dirty="0">
              <a:solidFill>
                <a:srgbClr val="9900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9791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rPr lang="en-US" sz="2666" b="1" dirty="0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one can only see what remains to be </a:t>
            </a:r>
          </a:p>
          <a:p>
            <a:pPr marL="0" marR="0" lvl="0" indent="0" algn="l" rtl="0">
              <a:lnSpc>
                <a:spcPct val="119791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rPr lang="en-US" sz="2666" b="1" dirty="0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done”.</a:t>
            </a:r>
            <a:endParaRPr sz="2666" b="1" dirty="0">
              <a:solidFill>
                <a:srgbClr val="9900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None/>
            </a:pPr>
            <a:endParaRPr sz="3555" dirty="0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" name="Google Shape;30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0150" y="1968500"/>
            <a:ext cx="2667000" cy="390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1181309" y="2730867"/>
            <a:ext cx="4255059" cy="318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>
            <a:noAutofit/>
          </a:bodyPr>
          <a:lstStyle/>
          <a:p>
            <a:pPr>
              <a:spcAft>
                <a:spcPts val="667"/>
              </a:spcAft>
              <a:defRPr sz="2400">
                <a:solidFill>
                  <a:srgbClr val="232323"/>
                </a:solidFill>
                <a:latin typeface="Calibri"/>
              </a:defRPr>
            </a:pPr>
            <a:r>
              <a:rPr lang="el-GR" sz="2001" b="1" dirty="0"/>
              <a:t>Γρήγορες νίκες: </a:t>
            </a:r>
            <a:r>
              <a:rPr lang="el-GR" sz="2001" dirty="0"/>
              <a:t>σαφείς προτεραιότητες, κανόνες επικοινωνίας, μικρά </a:t>
            </a:r>
            <a:r>
              <a:rPr lang="el-GR" sz="2001" dirty="0" err="1"/>
              <a:t>breaks</a:t>
            </a:r>
            <a:r>
              <a:rPr lang="el-GR" sz="2001" dirty="0"/>
              <a:t>, </a:t>
            </a:r>
            <a:r>
              <a:rPr lang="el-GR" sz="2001" dirty="0" err="1"/>
              <a:t>peer</a:t>
            </a:r>
            <a:r>
              <a:rPr lang="el-GR" sz="2001" dirty="0"/>
              <a:t> </a:t>
            </a:r>
            <a:r>
              <a:rPr lang="el-GR" sz="2001" dirty="0" err="1"/>
              <a:t>support</a:t>
            </a:r>
            <a:r>
              <a:rPr lang="el-GR" sz="2001" dirty="0"/>
              <a:t>.</a:t>
            </a:r>
            <a:br>
              <a:rPr lang="el-GR" sz="2001" dirty="0"/>
            </a:br>
            <a:r>
              <a:rPr lang="el-GR" sz="2001" dirty="0"/>
              <a:t>• </a:t>
            </a:r>
            <a:r>
              <a:rPr lang="el-GR" sz="2001" b="1" dirty="0"/>
              <a:t>Μεσοπρόθεσμα:</a:t>
            </a:r>
            <a:r>
              <a:rPr lang="el-GR" sz="2001" dirty="0"/>
              <a:t> ανακατανομή πόρων, αναγνώριση/βραβεία, </a:t>
            </a:r>
            <a:r>
              <a:rPr lang="el-GR" sz="2001" dirty="0" err="1"/>
              <a:t>mentoring</a:t>
            </a:r>
            <a:r>
              <a:rPr lang="el-GR" sz="2001" dirty="0"/>
              <a:t>.</a:t>
            </a:r>
            <a:br>
              <a:rPr lang="el-GR" sz="2001" dirty="0"/>
            </a:br>
            <a:r>
              <a:rPr lang="el-GR" sz="2001" dirty="0"/>
              <a:t>• </a:t>
            </a:r>
            <a:r>
              <a:rPr lang="el-GR" sz="2001" b="1" dirty="0"/>
              <a:t>Μακροπρόθεσμα: </a:t>
            </a:r>
            <a:r>
              <a:rPr lang="el-GR" sz="2001" dirty="0"/>
              <a:t>ψηφιακός μετασχηματισμός διαδικασιών, </a:t>
            </a:r>
            <a:r>
              <a:rPr lang="el-GR" sz="2001" dirty="0" err="1"/>
              <a:t>redesign</a:t>
            </a:r>
            <a:r>
              <a:rPr lang="el-GR" sz="2001" dirty="0"/>
              <a:t> θέσεων, κουλτούρα δικαιοσύνης.</a:t>
            </a:r>
          </a:p>
        </p:txBody>
      </p:sp>
      <p:sp>
        <p:nvSpPr>
          <p:cNvPr id="122" name="Google Shape;122;p20"/>
          <p:cNvSpPr txBox="1"/>
          <p:nvPr/>
        </p:nvSpPr>
        <p:spPr>
          <a:xfrm>
            <a:off x="1773811" y="786141"/>
            <a:ext cx="7713027" cy="75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l-GR" sz="3600" dirty="0"/>
              <a:t>Παρεμβάσεις – Τι να κάνουμε αύριο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44" b="1" dirty="0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2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630325" y="1748177"/>
            <a:ext cx="4180400" cy="55629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xmlns="" id="{71307366-A4DF-48C7-A521-D67E15E21F32}"/>
              </a:ext>
            </a:extLst>
          </p:cNvPr>
          <p:cNvSpPr/>
          <p:nvPr/>
        </p:nvSpPr>
        <p:spPr>
          <a:xfrm>
            <a:off x="1241271" y="2070885"/>
            <a:ext cx="8001052" cy="190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67"/>
              </a:spcAft>
              <a:buFont typeface="Arial" panose="020B0604020202020204" pitchFamily="34" charset="0"/>
              <a:buChar char="•"/>
              <a:defRPr sz="2400">
                <a:solidFill>
                  <a:srgbClr val="232323"/>
                </a:solidFill>
                <a:latin typeface="Calibri"/>
              </a:defRPr>
            </a:pPr>
            <a:r>
              <a:rPr lang="el-GR" sz="2001" dirty="0">
                <a:solidFill>
                  <a:srgbClr val="232323"/>
                </a:solidFill>
                <a:latin typeface="Calibri"/>
              </a:rPr>
              <a:t>Ανασχεδιασμός ρόλων, ενίσχυση αυτονομίας, δίκαιη αξιολόγηση και μείωση γραφειοκρατίας. </a:t>
            </a:r>
          </a:p>
          <a:p>
            <a:pPr>
              <a:spcAft>
                <a:spcPts val="667"/>
              </a:spcAft>
              <a:defRPr sz="2400">
                <a:solidFill>
                  <a:srgbClr val="232323"/>
                </a:solidFill>
                <a:latin typeface="Calibri"/>
              </a:defRPr>
            </a:pPr>
            <a:r>
              <a:rPr lang="el-GR" sz="2001" dirty="0">
                <a:solidFill>
                  <a:srgbClr val="232323"/>
                </a:solidFill>
                <a:latin typeface="Calibri"/>
              </a:rPr>
              <a:t>Παραδείγματα: </a:t>
            </a:r>
          </a:p>
          <a:p>
            <a:pPr>
              <a:spcAft>
                <a:spcPts val="667"/>
              </a:spcAft>
              <a:defRPr sz="2400">
                <a:solidFill>
                  <a:srgbClr val="232323"/>
                </a:solidFill>
                <a:latin typeface="Calibri"/>
              </a:defRPr>
            </a:pPr>
            <a:r>
              <a:rPr lang="el-GR" sz="2001" dirty="0">
                <a:solidFill>
                  <a:srgbClr val="232323"/>
                </a:solidFill>
                <a:latin typeface="Calibri"/>
              </a:rPr>
              <a:t>Ψηφιακή διαχείριση αιτημάτων στο gov.gr, </a:t>
            </a:r>
          </a:p>
          <a:p>
            <a:pPr>
              <a:spcAft>
                <a:spcPts val="667"/>
              </a:spcAft>
              <a:defRPr sz="2400">
                <a:solidFill>
                  <a:srgbClr val="232323"/>
                </a:solidFill>
                <a:latin typeface="Calibri"/>
              </a:defRPr>
            </a:pPr>
            <a:r>
              <a:rPr lang="el-GR" sz="2001" dirty="0">
                <a:solidFill>
                  <a:srgbClr val="232323"/>
                </a:solidFill>
                <a:latin typeface="Calibri"/>
              </a:rPr>
              <a:t>απλοποίηση διαδικασιών στο ΚΕΠ.</a:t>
            </a:r>
          </a:p>
        </p:txBody>
      </p:sp>
      <p:sp>
        <p:nvSpPr>
          <p:cNvPr id="5" name="Google Shape;122;p20">
            <a:extLst>
              <a:ext uri="{FF2B5EF4-FFF2-40B4-BE49-F238E27FC236}">
                <a16:creationId xmlns:a16="http://schemas.microsoft.com/office/drawing/2014/main" xmlns="" id="{49AB646E-5A69-476D-A2A7-71BC5E1F362D}"/>
              </a:ext>
            </a:extLst>
          </p:cNvPr>
          <p:cNvSpPr txBox="1"/>
          <p:nvPr/>
        </p:nvSpPr>
        <p:spPr>
          <a:xfrm>
            <a:off x="1773811" y="786141"/>
            <a:ext cx="7713027" cy="75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l-GR" sz="3600" dirty="0"/>
              <a:t>Παρεμβάσεις – Τι να κάνουμε αύριο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44" b="1" dirty="0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BEECF69-2566-4CC1-92BE-C4B1858BE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85" y="489857"/>
            <a:ext cx="9550400" cy="914400"/>
          </a:xfrm>
        </p:spPr>
        <p:txBody>
          <a:bodyPr/>
          <a:lstStyle/>
          <a:p>
            <a:r>
              <a:rPr lang="el-GR" dirty="0"/>
              <a:t>        Στρατηγικές διαχείρισης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804BEC76-3012-4DD0-B373-BE44107FFF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•μείωση του αριθμού των πελατών για τους οποίους το προσωπικό είναι υπεύθυνο </a:t>
            </a:r>
          </a:p>
          <a:p>
            <a:endParaRPr lang="el-GR" dirty="0"/>
          </a:p>
          <a:p>
            <a:r>
              <a:rPr lang="el-GR" dirty="0"/>
              <a:t>•κατανομή του φόρτου της πιο δύσκολης και λιγότερο ικανοποιητικής εργασίας μεταξύ όλων των εργαζομένων</a:t>
            </a:r>
          </a:p>
          <a:p>
            <a:endParaRPr lang="el-GR" dirty="0"/>
          </a:p>
          <a:p>
            <a:r>
              <a:rPr lang="el-GR" dirty="0"/>
              <a:t>οργάνωση των καθημερινών εργασιακών δραστηριοτήτων με τρόπο που να εναλλάσσονται ασχολίες με μεγάλο, μέσο και ελάχιστο βαθμό ικανοποίησης </a:t>
            </a:r>
          </a:p>
        </p:txBody>
      </p:sp>
    </p:spTree>
    <p:extLst>
      <p:ext uri="{BB962C8B-B14F-4D97-AF65-F5344CB8AC3E}">
        <p14:creationId xmlns:p14="http://schemas.microsoft.com/office/powerpoint/2010/main" xmlns="" val="1835323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BEECF69-2566-4CC1-92BE-C4B1858BE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85" y="489857"/>
            <a:ext cx="9550400" cy="914400"/>
          </a:xfrm>
        </p:spPr>
        <p:txBody>
          <a:bodyPr/>
          <a:lstStyle/>
          <a:p>
            <a:r>
              <a:rPr lang="el-GR" dirty="0"/>
              <a:t>        Στρατηγικές διαχείρισης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804BEC76-3012-4DD0-B373-BE44107FF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7314" y="2133600"/>
            <a:ext cx="9550400" cy="5486400"/>
          </a:xfrm>
        </p:spPr>
        <p:txBody>
          <a:bodyPr/>
          <a:lstStyle/>
          <a:p>
            <a:pPr marL="59267" indent="0">
              <a:buNone/>
            </a:pPr>
            <a:r>
              <a:rPr lang="el-GR" dirty="0"/>
              <a:t>•οργάνωση των διαφόρων ρόλων κατά τρόπο ώστε να επιτρέπει στο προσωπικό να χρησιμοποιεί στιγμές ανάπαυσης </a:t>
            </a:r>
          </a:p>
          <a:p>
            <a:pPr marL="59267" indent="0">
              <a:buNone/>
            </a:pPr>
            <a:endParaRPr lang="el-GR" dirty="0"/>
          </a:p>
          <a:p>
            <a:pPr marL="59267" indent="0">
              <a:buNone/>
            </a:pPr>
            <a:r>
              <a:rPr lang="el-GR" dirty="0"/>
              <a:t>• ενθάρρυνση των εργαζόμενων ώστε να κάνουν συχνά διακοπές </a:t>
            </a:r>
          </a:p>
          <a:p>
            <a:pPr marL="59267" indent="0">
              <a:buNone/>
            </a:pPr>
            <a:endParaRPr lang="el-GR" dirty="0"/>
          </a:p>
          <a:p>
            <a:pPr marL="59267" indent="0">
              <a:buNone/>
            </a:pPr>
            <a:r>
              <a:rPr lang="el-GR" dirty="0"/>
              <a:t>•περιορισμός των ωρών εργασίας </a:t>
            </a:r>
          </a:p>
          <a:p>
            <a:pPr marL="59267" indent="0">
              <a:buNone/>
            </a:pPr>
            <a:endParaRPr lang="el-GR" dirty="0"/>
          </a:p>
          <a:p>
            <a:pPr marL="59267" indent="0">
              <a:buNone/>
            </a:pPr>
            <a:r>
              <a:rPr lang="el-GR" dirty="0"/>
              <a:t>• ενθάρρυνση της μερικής απασχόλησης, που θα επιτρέπει στους εργαζόμενους ένα πιο ευέλικτο ωράριο</a:t>
            </a:r>
          </a:p>
        </p:txBody>
      </p:sp>
    </p:spTree>
    <p:extLst>
      <p:ext uri="{BB962C8B-B14F-4D97-AF65-F5344CB8AC3E}">
        <p14:creationId xmlns:p14="http://schemas.microsoft.com/office/powerpoint/2010/main" xmlns="" val="4611878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BEECF69-2566-4CC1-92BE-C4B1858BE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85" y="489857"/>
            <a:ext cx="9550400" cy="914400"/>
          </a:xfrm>
        </p:spPr>
        <p:txBody>
          <a:bodyPr/>
          <a:lstStyle/>
          <a:p>
            <a:r>
              <a:rPr lang="el-GR" dirty="0"/>
              <a:t>        Στρατηγικές διαχείρισης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804BEC76-3012-4DD0-B373-BE44107FF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7314" y="2133600"/>
            <a:ext cx="8860972" cy="5486400"/>
          </a:xfrm>
        </p:spPr>
        <p:txBody>
          <a:bodyPr/>
          <a:lstStyle/>
          <a:p>
            <a:pPr marL="59267" indent="0">
              <a:buNone/>
            </a:pPr>
            <a:r>
              <a:rPr lang="el-GR" dirty="0"/>
              <a:t>•παροχή σε κάθε εργαζόμενο της δυνατότητας να προτείνει νέες δραστηριότητες που να τροφοδοτούν τον αυθορμητισμό, τη δημιουργικότητα και να περιορίζουν την αίσθηση της ανίας </a:t>
            </a:r>
          </a:p>
          <a:p>
            <a:pPr marL="59267" indent="0">
              <a:buNone/>
            </a:pPr>
            <a:endParaRPr lang="el-GR" dirty="0"/>
          </a:p>
          <a:p>
            <a:pPr marL="59267" indent="0">
              <a:buNone/>
            </a:pPr>
            <a:r>
              <a:rPr lang="el-GR" dirty="0"/>
              <a:t>•δημιουργία κατάλληλων προϋποθέσεων σταδιοδρομίας για όλο το προσωπικό. </a:t>
            </a:r>
          </a:p>
        </p:txBody>
      </p:sp>
    </p:spTree>
    <p:extLst>
      <p:ext uri="{BB962C8B-B14F-4D97-AF65-F5344CB8AC3E}">
        <p14:creationId xmlns:p14="http://schemas.microsoft.com/office/powerpoint/2010/main" xmlns="" val="6761135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2873" y="622013"/>
            <a:ext cx="3698448" cy="9283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sz="1167" dirty="0"/>
          </a:p>
          <a:p>
            <a:pPr>
              <a:defRPr sz="4200" b="1">
                <a:solidFill>
                  <a:srgbClr val="004C99"/>
                </a:solidFill>
                <a:latin typeface="Calibri"/>
              </a:defRPr>
            </a:pPr>
            <a:r>
              <a:rPr sz="4266" dirty="0" err="1"/>
              <a:t>Συμ</a:t>
            </a:r>
            <a:r>
              <a:rPr sz="4266" dirty="0"/>
              <a:t>περάσματα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759" y="2171273"/>
            <a:ext cx="3547766" cy="52847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sz="1167"/>
          </a:p>
          <a:p>
            <a:pPr>
              <a:defRPr sz="2000">
                <a:solidFill>
                  <a:srgbClr val="FF8C00"/>
                </a:solidFill>
                <a:latin typeface="Calibri"/>
              </a:defRPr>
            </a:pPr>
            <a:r>
              <a:rPr sz="1667"/>
              <a:t>Αναγνώριση – Παρέμβαση – Πρόληψη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760" y="2345525"/>
            <a:ext cx="9415984" cy="332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sz="2666" dirty="0"/>
          </a:p>
          <a:p>
            <a:pPr>
              <a:spcAft>
                <a:spcPts val="667"/>
              </a:spcAft>
              <a:defRPr sz="2400">
                <a:solidFill>
                  <a:srgbClr val="232323"/>
                </a:solidFill>
                <a:latin typeface="Calibri"/>
              </a:defRPr>
            </a:pPr>
            <a:r>
              <a:rPr sz="2666" dirty="0"/>
              <a:t>• </a:t>
            </a:r>
            <a:r>
              <a:rPr sz="2666" dirty="0" err="1"/>
              <a:t>Το</a:t>
            </a:r>
            <a:r>
              <a:rPr sz="2666" dirty="0"/>
              <a:t> burnout </a:t>
            </a:r>
            <a:r>
              <a:rPr sz="2666" dirty="0" err="1"/>
              <a:t>στους</a:t>
            </a:r>
            <a:r>
              <a:rPr sz="2666" dirty="0"/>
              <a:t> </a:t>
            </a:r>
            <a:r>
              <a:rPr sz="2666" dirty="0" err="1"/>
              <a:t>δημόσιους</a:t>
            </a:r>
            <a:r>
              <a:rPr sz="2666" dirty="0"/>
              <a:t> υπα</a:t>
            </a:r>
            <a:r>
              <a:rPr sz="2666" dirty="0" err="1"/>
              <a:t>λλήλους</a:t>
            </a:r>
            <a:r>
              <a:rPr sz="2666" dirty="0"/>
              <a:t> </a:t>
            </a:r>
            <a:r>
              <a:rPr sz="2666" dirty="0" err="1"/>
              <a:t>είν</a:t>
            </a:r>
            <a:r>
              <a:rPr sz="2666" dirty="0"/>
              <a:t>αι πολυπαραγοντικό.</a:t>
            </a:r>
          </a:p>
          <a:p>
            <a:pPr>
              <a:spcAft>
                <a:spcPts val="667"/>
              </a:spcAft>
              <a:defRPr sz="2400">
                <a:solidFill>
                  <a:srgbClr val="232323"/>
                </a:solidFill>
                <a:latin typeface="Calibri"/>
              </a:defRPr>
            </a:pPr>
            <a:r>
              <a:rPr sz="2666" dirty="0"/>
              <a:t>• </a:t>
            </a:r>
            <a:r>
              <a:rPr sz="2666" dirty="0" err="1"/>
              <a:t>Οι</a:t>
            </a:r>
            <a:r>
              <a:rPr sz="2666" dirty="0"/>
              <a:t> </a:t>
            </a:r>
            <a:r>
              <a:rPr sz="2666" dirty="0" err="1"/>
              <a:t>οργ</a:t>
            </a:r>
            <a:r>
              <a:rPr sz="2666" dirty="0"/>
              <a:t>ανωσιακές παρεμβάσεις έχουν τη μεγαλύτερη απόδοση </a:t>
            </a:r>
            <a:endParaRPr lang="el-GR" sz="2666" dirty="0"/>
          </a:p>
          <a:p>
            <a:pPr>
              <a:spcAft>
                <a:spcPts val="667"/>
              </a:spcAft>
              <a:defRPr sz="2400">
                <a:solidFill>
                  <a:srgbClr val="232323"/>
                </a:solidFill>
                <a:latin typeface="Calibri"/>
              </a:defRPr>
            </a:pPr>
            <a:r>
              <a:rPr sz="2666" dirty="0" err="1"/>
              <a:t>ότ</a:t>
            </a:r>
            <a:r>
              <a:rPr sz="2666" dirty="0"/>
              <a:t>αν συνδυάζονται με ατομικά εργαλεία.</a:t>
            </a:r>
          </a:p>
          <a:p>
            <a:pPr>
              <a:spcAft>
                <a:spcPts val="667"/>
              </a:spcAft>
              <a:defRPr sz="2400">
                <a:solidFill>
                  <a:srgbClr val="232323"/>
                </a:solidFill>
                <a:latin typeface="Calibri"/>
              </a:defRPr>
            </a:pPr>
            <a:r>
              <a:rPr sz="2666" dirty="0"/>
              <a:t>• </a:t>
            </a:r>
            <a:r>
              <a:rPr sz="2666" dirty="0" err="1"/>
              <a:t>Ηγεσί</a:t>
            </a:r>
            <a:r>
              <a:rPr sz="2666" dirty="0"/>
              <a:t>α, δικαιοσύνη, αυτονομία και επαρκείς πόροι είναι οι </a:t>
            </a:r>
            <a:endParaRPr lang="el-GR" sz="2666" dirty="0"/>
          </a:p>
          <a:p>
            <a:pPr>
              <a:spcAft>
                <a:spcPts val="667"/>
              </a:spcAft>
              <a:defRPr sz="2400">
                <a:solidFill>
                  <a:srgbClr val="232323"/>
                </a:solidFill>
                <a:latin typeface="Calibri"/>
              </a:defRPr>
            </a:pPr>
            <a:r>
              <a:rPr sz="2666" dirty="0"/>
              <a:t>κα</a:t>
            </a:r>
            <a:r>
              <a:rPr sz="2666" dirty="0" err="1"/>
              <a:t>ίριοι</a:t>
            </a:r>
            <a:r>
              <a:rPr sz="2666" dirty="0"/>
              <a:t> μοχλοί αλλαγής.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86"/>
          <p:cNvSpPr txBox="1">
            <a:spLocks noGrp="1"/>
          </p:cNvSpPr>
          <p:nvPr>
            <p:ph type="title"/>
          </p:nvPr>
        </p:nvSpPr>
        <p:spPr>
          <a:xfrm>
            <a:off x="2472950" y="340425"/>
            <a:ext cx="7660900" cy="124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>
            <a:noAutofit/>
          </a:bodyPr>
          <a:lstStyle/>
          <a:p>
            <a:pPr marL="0" marR="0" lvl="0" indent="0" algn="l" rtl="0">
              <a:lnSpc>
                <a:spcPct val="1081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266" b="1" dirty="0">
                <a:solidFill>
                  <a:srgbClr val="004C99"/>
                </a:solidFill>
                <a:latin typeface="Calibri"/>
              </a:rPr>
              <a:t>Επαγγελματική</a:t>
            </a:r>
            <a:r>
              <a:rPr lang="el-GR" sz="2222" dirty="0">
                <a:solidFill>
                  <a:srgbClr val="000066"/>
                </a:solidFill>
              </a:rPr>
              <a:t> </a:t>
            </a:r>
            <a:r>
              <a:rPr lang="el-GR" sz="4266" b="1" dirty="0">
                <a:solidFill>
                  <a:srgbClr val="004C99"/>
                </a:solidFill>
                <a:latin typeface="Calibri"/>
              </a:rPr>
              <a:t>Εξουθένωση</a:t>
            </a:r>
            <a:endParaRPr sz="4266" b="1" dirty="0">
              <a:solidFill>
                <a:srgbClr val="004C99"/>
              </a:solidFill>
              <a:latin typeface="Calibri"/>
            </a:endParaRPr>
          </a:p>
        </p:txBody>
      </p:sp>
      <p:sp>
        <p:nvSpPr>
          <p:cNvPr id="533" name="Google Shape;533;p86"/>
          <p:cNvSpPr txBox="1">
            <a:spLocks noGrp="1"/>
          </p:cNvSpPr>
          <p:nvPr>
            <p:ph type="body" idx="1"/>
          </p:nvPr>
        </p:nvSpPr>
        <p:spPr>
          <a:xfrm>
            <a:off x="3822325" y="2741075"/>
            <a:ext cx="8507575" cy="420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 b="1" dirty="0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Quotation from Marie Curie from a </a:t>
            </a:r>
            <a:endParaRPr sz="2666" b="1" dirty="0">
              <a:solidFill>
                <a:srgbClr val="9900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9791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rPr lang="en-US" sz="2666" b="1" dirty="0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letter to her brother in 1894;</a:t>
            </a:r>
            <a:endParaRPr sz="2666" b="1" dirty="0">
              <a:solidFill>
                <a:srgbClr val="9900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9791"/>
              </a:lnSpc>
              <a:spcBef>
                <a:spcPts val="479"/>
              </a:spcBef>
              <a:spcAft>
                <a:spcPts val="0"/>
              </a:spcAft>
              <a:buNone/>
            </a:pPr>
            <a:endParaRPr sz="2666" b="1" dirty="0">
              <a:solidFill>
                <a:srgbClr val="9900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9791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rPr lang="en-US" sz="2666" b="1" dirty="0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“One never notices what has been </a:t>
            </a:r>
          </a:p>
          <a:p>
            <a:pPr marL="0" marR="0" lvl="0" indent="0" algn="l" rtl="0">
              <a:lnSpc>
                <a:spcPct val="119791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rPr lang="en-US" sz="2666" b="1" dirty="0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done; </a:t>
            </a:r>
            <a:endParaRPr sz="2666" b="1" dirty="0">
              <a:solidFill>
                <a:srgbClr val="9900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9791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rPr lang="en-US" sz="2666" b="1" dirty="0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one can only see what remains to be </a:t>
            </a:r>
          </a:p>
          <a:p>
            <a:pPr marL="0" marR="0" lvl="0" indent="0" algn="l" rtl="0">
              <a:lnSpc>
                <a:spcPct val="119791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rPr lang="en-US" sz="2666" b="1" dirty="0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done”.</a:t>
            </a:r>
            <a:endParaRPr sz="2666" b="1" dirty="0">
              <a:solidFill>
                <a:srgbClr val="9900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None/>
            </a:pPr>
            <a:endParaRPr sz="3555" dirty="0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4" name="Google Shape;534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0150" y="1968500"/>
            <a:ext cx="2667000" cy="390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904" y="879114"/>
            <a:ext cx="2026517" cy="81067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endParaRPr sz="1167" dirty="0"/>
          </a:p>
          <a:p>
            <a:pPr algn="ctr">
              <a:defRPr sz="4200" b="1">
                <a:solidFill>
                  <a:srgbClr val="004C99"/>
                </a:solidFill>
                <a:latin typeface="Calibri"/>
              </a:defRPr>
            </a:pPr>
            <a:r>
              <a:rPr sz="3501" dirty="0" err="1"/>
              <a:t>Εισ</a:t>
            </a:r>
            <a:r>
              <a:rPr sz="3501" dirty="0"/>
              <a:t>αγωγή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4485" y="1877031"/>
            <a:ext cx="9321783" cy="7028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sz="1167" dirty="0"/>
          </a:p>
          <a:p>
            <a:pPr>
              <a:defRPr sz="2000">
                <a:solidFill>
                  <a:srgbClr val="FF8C00"/>
                </a:solidFill>
                <a:latin typeface="Calibri"/>
              </a:defRPr>
            </a:pPr>
            <a:r>
              <a:rPr sz="2800" dirty="0" err="1">
                <a:solidFill>
                  <a:srgbClr val="002060"/>
                </a:solidFill>
              </a:rPr>
              <a:t>Ορισμός</a:t>
            </a:r>
            <a:r>
              <a:rPr sz="2800" dirty="0">
                <a:solidFill>
                  <a:srgbClr val="002060"/>
                </a:solidFill>
              </a:rPr>
              <a:t> (ICD-11) &amp; </a:t>
            </a:r>
            <a:r>
              <a:rPr sz="2800" dirty="0" err="1">
                <a:solidFill>
                  <a:srgbClr val="002060"/>
                </a:solidFill>
              </a:rPr>
              <a:t>γι</a:t>
            </a:r>
            <a:r>
              <a:rPr sz="2800" dirty="0">
                <a:solidFill>
                  <a:srgbClr val="002060"/>
                </a:solidFill>
              </a:rPr>
              <a:t>ατί αφορά το</a:t>
            </a:r>
            <a:r>
              <a:rPr lang="el-GR" sz="2800" dirty="0" err="1">
                <a:solidFill>
                  <a:srgbClr val="002060"/>
                </a:solidFill>
              </a:rPr>
              <a:t>υς</a:t>
            </a:r>
            <a:r>
              <a:rPr sz="2800" dirty="0">
                <a:solidFill>
                  <a:srgbClr val="002060"/>
                </a:solidFill>
              </a:rPr>
              <a:t> </a:t>
            </a:r>
            <a:r>
              <a:rPr sz="2800" dirty="0" err="1">
                <a:solidFill>
                  <a:srgbClr val="002060"/>
                </a:solidFill>
              </a:rPr>
              <a:t>δημόσιο</a:t>
            </a:r>
            <a:r>
              <a:rPr lang="el-GR" sz="2800" dirty="0" err="1">
                <a:solidFill>
                  <a:srgbClr val="002060"/>
                </a:solidFill>
              </a:rPr>
              <a:t>υς</a:t>
            </a:r>
            <a:r>
              <a:rPr lang="el-GR" sz="2800" dirty="0">
                <a:solidFill>
                  <a:srgbClr val="002060"/>
                </a:solidFill>
              </a:rPr>
              <a:t> οργανισμούς</a:t>
            </a:r>
            <a:endParaRPr sz="28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759" y="2767099"/>
            <a:ext cx="9671237" cy="465140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sz="1167" dirty="0"/>
          </a:p>
          <a:p>
            <a:pPr>
              <a:spcAft>
                <a:spcPts val="667"/>
              </a:spcAft>
              <a:defRPr sz="2400">
                <a:solidFill>
                  <a:srgbClr val="232323"/>
                </a:solidFill>
                <a:latin typeface="Calibri"/>
              </a:defRPr>
            </a:pPr>
            <a:r>
              <a:rPr sz="2001" dirty="0"/>
              <a:t>• Ο ΠΟΥ (ICD-11) ανα</a:t>
            </a:r>
            <a:r>
              <a:rPr sz="2001" dirty="0" err="1"/>
              <a:t>γνωρίζει</a:t>
            </a:r>
            <a:r>
              <a:rPr sz="2001" dirty="0"/>
              <a:t> </a:t>
            </a:r>
            <a:r>
              <a:rPr sz="2001" dirty="0" err="1"/>
              <a:t>το</a:t>
            </a:r>
            <a:r>
              <a:rPr sz="2001" dirty="0"/>
              <a:t> burnout </a:t>
            </a:r>
            <a:r>
              <a:rPr sz="2001" dirty="0" err="1"/>
              <a:t>ως</a:t>
            </a:r>
            <a:r>
              <a:rPr sz="2001" dirty="0"/>
              <a:t> «επα</a:t>
            </a:r>
            <a:r>
              <a:rPr sz="2001" dirty="0" err="1"/>
              <a:t>γγελμ</a:t>
            </a:r>
            <a:r>
              <a:rPr sz="2001" dirty="0"/>
              <a:t>ατικό φαινόμενο» με </a:t>
            </a:r>
            <a:endParaRPr lang="en-US" sz="2001" dirty="0"/>
          </a:p>
          <a:p>
            <a:pPr>
              <a:spcAft>
                <a:spcPts val="667"/>
              </a:spcAft>
              <a:defRPr sz="2400">
                <a:solidFill>
                  <a:srgbClr val="232323"/>
                </a:solidFill>
                <a:latin typeface="Calibri"/>
              </a:defRPr>
            </a:pPr>
            <a:r>
              <a:rPr sz="3200" b="1" dirty="0"/>
              <a:t>3 </a:t>
            </a:r>
            <a:r>
              <a:rPr sz="3200" b="1" dirty="0" err="1"/>
              <a:t>δι</a:t>
            </a:r>
            <a:r>
              <a:rPr sz="3200" b="1" dirty="0"/>
              <a:t>αστάσεις</a:t>
            </a:r>
            <a:r>
              <a:rPr sz="3200" dirty="0"/>
              <a:t>: </a:t>
            </a:r>
            <a:endParaRPr lang="el-GR" sz="3200" dirty="0"/>
          </a:p>
          <a:p>
            <a:pPr marL="457200" indent="-457200">
              <a:spcAft>
                <a:spcPts val="667"/>
              </a:spcAft>
              <a:buFont typeface="Wingdings" panose="05000000000000000000" pitchFamily="2" charset="2"/>
              <a:buChar char="v"/>
              <a:defRPr sz="2400">
                <a:solidFill>
                  <a:srgbClr val="232323"/>
                </a:solidFill>
                <a:latin typeface="Calibri"/>
              </a:defRPr>
            </a:pPr>
            <a:r>
              <a:rPr sz="2668" dirty="0" err="1"/>
              <a:t>εξάντληση</a:t>
            </a:r>
            <a:r>
              <a:rPr sz="2668" dirty="0"/>
              <a:t>, </a:t>
            </a:r>
            <a:endParaRPr lang="en-US" sz="2668" dirty="0"/>
          </a:p>
          <a:p>
            <a:pPr marL="457200" indent="-457200">
              <a:spcAft>
                <a:spcPts val="667"/>
              </a:spcAft>
              <a:buFont typeface="Wingdings" panose="05000000000000000000" pitchFamily="2" charset="2"/>
              <a:buChar char="v"/>
              <a:defRPr sz="2400">
                <a:solidFill>
                  <a:srgbClr val="232323"/>
                </a:solidFill>
                <a:latin typeface="Calibri"/>
              </a:defRPr>
            </a:pPr>
            <a:r>
              <a:rPr sz="2668" dirty="0"/>
              <a:t>απ</a:t>
            </a:r>
            <a:r>
              <a:rPr sz="2668" dirty="0" err="1"/>
              <a:t>οστ</a:t>
            </a:r>
            <a:r>
              <a:rPr sz="2668" dirty="0"/>
              <a:t>ασιοποίηση/κυνισμός, </a:t>
            </a:r>
            <a:endParaRPr lang="en-US" sz="2668" dirty="0"/>
          </a:p>
          <a:p>
            <a:pPr marL="457200" indent="-457200">
              <a:spcAft>
                <a:spcPts val="667"/>
              </a:spcAft>
              <a:buFont typeface="Wingdings" panose="05000000000000000000" pitchFamily="2" charset="2"/>
              <a:buChar char="v"/>
              <a:defRPr sz="2400">
                <a:solidFill>
                  <a:srgbClr val="232323"/>
                </a:solidFill>
                <a:latin typeface="Calibri"/>
              </a:defRPr>
            </a:pPr>
            <a:r>
              <a:rPr sz="2668" dirty="0" err="1"/>
              <a:t>μειωμένη</a:t>
            </a:r>
            <a:r>
              <a:rPr sz="2668" dirty="0"/>
              <a:t> απ</a:t>
            </a:r>
            <a:r>
              <a:rPr sz="2668" dirty="0" err="1"/>
              <a:t>οτελεσμ</a:t>
            </a:r>
            <a:r>
              <a:rPr sz="2668" dirty="0"/>
              <a:t>ατικότητα</a:t>
            </a:r>
            <a:r>
              <a:rPr sz="2001" dirty="0"/>
              <a:t>.</a:t>
            </a:r>
            <a:endParaRPr lang="en-US" sz="2001" dirty="0"/>
          </a:p>
          <a:p>
            <a:pPr>
              <a:spcAft>
                <a:spcPts val="667"/>
              </a:spcAft>
              <a:defRPr sz="2400">
                <a:solidFill>
                  <a:srgbClr val="232323"/>
                </a:solidFill>
                <a:latin typeface="Calibri"/>
              </a:defRPr>
            </a:pPr>
            <a:endParaRPr sz="2001" dirty="0"/>
          </a:p>
          <a:p>
            <a:pPr>
              <a:spcAft>
                <a:spcPts val="667"/>
              </a:spcAft>
              <a:defRPr sz="2400">
                <a:solidFill>
                  <a:srgbClr val="232323"/>
                </a:solidFill>
                <a:latin typeface="Calibri"/>
              </a:defRPr>
            </a:pPr>
            <a:r>
              <a:rPr sz="2001" dirty="0"/>
              <a:t>• </a:t>
            </a:r>
            <a:r>
              <a:rPr sz="2001" dirty="0" err="1"/>
              <a:t>Στο</a:t>
            </a:r>
            <a:r>
              <a:rPr lang="el-GR" sz="2001" dirty="0" err="1"/>
              <a:t>υς</a:t>
            </a:r>
            <a:r>
              <a:rPr lang="el-GR" sz="2001" dirty="0"/>
              <a:t> οργανισμούς αυτό</a:t>
            </a:r>
            <a:r>
              <a:rPr sz="2001" dirty="0"/>
              <a:t> συνδέεται με γραφειοκρατία, πίεση από πολίτες/stakeholders, </a:t>
            </a:r>
            <a:endParaRPr lang="en-US" sz="2001" dirty="0"/>
          </a:p>
          <a:p>
            <a:pPr>
              <a:spcAft>
                <a:spcPts val="667"/>
              </a:spcAft>
              <a:defRPr sz="2400">
                <a:solidFill>
                  <a:srgbClr val="232323"/>
                </a:solidFill>
                <a:latin typeface="Calibri"/>
              </a:defRPr>
            </a:pPr>
            <a:r>
              <a:rPr sz="2001" dirty="0"/>
              <a:t>π</a:t>
            </a:r>
            <a:r>
              <a:rPr sz="2001" dirty="0" err="1"/>
              <a:t>εριορισμένη</a:t>
            </a:r>
            <a:r>
              <a:rPr sz="2001" dirty="0"/>
              <a:t> ευελιξία και πόρους.</a:t>
            </a:r>
            <a:endParaRPr lang="en-US" sz="2001" dirty="0"/>
          </a:p>
          <a:p>
            <a:pPr>
              <a:spcAft>
                <a:spcPts val="667"/>
              </a:spcAft>
              <a:defRPr sz="2400">
                <a:solidFill>
                  <a:srgbClr val="232323"/>
                </a:solidFill>
                <a:latin typeface="Calibri"/>
              </a:defRPr>
            </a:pPr>
            <a:endParaRPr lang="el-GR" sz="2001" dirty="0"/>
          </a:p>
          <a:p>
            <a:pPr>
              <a:spcAft>
                <a:spcPts val="667"/>
              </a:spcAft>
              <a:defRPr sz="2400">
                <a:solidFill>
                  <a:srgbClr val="232323"/>
                </a:solidFill>
                <a:latin typeface="Calibri"/>
              </a:defRPr>
            </a:pPr>
            <a:r>
              <a:rPr sz="2001" dirty="0"/>
              <a:t>• Επιπ</a:t>
            </a:r>
            <a:r>
              <a:rPr sz="2001" dirty="0" err="1"/>
              <a:t>τώσεις</a:t>
            </a:r>
            <a:r>
              <a:rPr sz="2001" dirty="0"/>
              <a:t>: </a:t>
            </a:r>
            <a:r>
              <a:rPr sz="2001" dirty="0" err="1"/>
              <a:t>υγεί</a:t>
            </a:r>
            <a:r>
              <a:rPr sz="2001" dirty="0"/>
              <a:t>α εργαζομένων, ποιότητα υπηρεσιών προς πολίτες, κόστος/απουσίες.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0000" y="3084424"/>
            <a:ext cx="1893467" cy="7335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sz="1500" dirty="0"/>
          </a:p>
          <a:p>
            <a:pPr>
              <a:defRPr sz="3200" b="1">
                <a:solidFill>
                  <a:srgbClr val="6E2432"/>
                </a:solidFill>
              </a:defRPr>
            </a:pPr>
            <a:r>
              <a:rPr sz="2667" dirty="0" err="1"/>
              <a:t>εξάντληση</a:t>
            </a:r>
            <a:endParaRPr sz="2667" dirty="0"/>
          </a:p>
        </p:txBody>
      </p:sp>
      <p:sp>
        <p:nvSpPr>
          <p:cNvPr id="3" name="TextBox 2"/>
          <p:cNvSpPr txBox="1"/>
          <p:nvPr/>
        </p:nvSpPr>
        <p:spPr>
          <a:xfrm>
            <a:off x="830905" y="1824741"/>
            <a:ext cx="1308371" cy="52847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sz="1500" dirty="0"/>
          </a:p>
          <a:p>
            <a:pPr>
              <a:defRPr sz="1600" b="1">
                <a:solidFill>
                  <a:srgbClr val="207701"/>
                </a:solidFill>
              </a:defRPr>
            </a:pPr>
            <a:r>
              <a:rPr sz="1334" dirty="0"/>
              <a:t>απ</a:t>
            </a:r>
            <a:r>
              <a:rPr sz="1334" dirty="0" err="1"/>
              <a:t>ογοήτευση</a:t>
            </a:r>
            <a:endParaRPr sz="1334" dirty="0"/>
          </a:p>
        </p:txBody>
      </p:sp>
      <p:sp>
        <p:nvSpPr>
          <p:cNvPr id="4" name="TextBox 3"/>
          <p:cNvSpPr txBox="1"/>
          <p:nvPr/>
        </p:nvSpPr>
        <p:spPr>
          <a:xfrm>
            <a:off x="1107434" y="2216124"/>
            <a:ext cx="1258678" cy="5795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sz="1500" dirty="0"/>
          </a:p>
          <a:p>
            <a:pPr>
              <a:defRPr sz="2000" b="1">
                <a:solidFill>
                  <a:srgbClr val="52053A"/>
                </a:solidFill>
              </a:defRPr>
            </a:pPr>
            <a:r>
              <a:rPr sz="1666" dirty="0"/>
              <a:t>απ</a:t>
            </a:r>
            <a:r>
              <a:rPr sz="1666" dirty="0" err="1"/>
              <a:t>ελ</a:t>
            </a:r>
            <a:r>
              <a:rPr sz="1666" dirty="0"/>
              <a:t>πισία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0444" y="3701278"/>
            <a:ext cx="1590500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sz="1500" dirty="0"/>
          </a:p>
          <a:p>
            <a:pPr>
              <a:defRPr sz="1800" b="1">
                <a:solidFill>
                  <a:srgbClr val="3D1B17"/>
                </a:solidFill>
              </a:defRPr>
            </a:pPr>
            <a:r>
              <a:rPr sz="1500" dirty="0" err="1"/>
              <a:t>ευερεθιστότητ</a:t>
            </a:r>
            <a:r>
              <a:rPr sz="1500" dirty="0"/>
              <a:t>α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93256" y="4263490"/>
            <a:ext cx="1516762" cy="7335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sz="1500" dirty="0"/>
          </a:p>
          <a:p>
            <a:pPr>
              <a:defRPr sz="3200" b="1">
                <a:solidFill>
                  <a:srgbClr val="576568"/>
                </a:solidFill>
              </a:defRPr>
            </a:pPr>
            <a:r>
              <a:rPr sz="2667" dirty="0"/>
              <a:t>απ</a:t>
            </a:r>
            <a:r>
              <a:rPr sz="2667" dirty="0" err="1"/>
              <a:t>άθει</a:t>
            </a:r>
            <a:r>
              <a:rPr sz="2667" dirty="0"/>
              <a:t>α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66617" y="2637482"/>
            <a:ext cx="1879041" cy="7848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sz="1500" dirty="0"/>
          </a:p>
          <a:p>
            <a:pPr>
              <a:defRPr sz="3600" b="1">
                <a:solidFill>
                  <a:srgbClr val="684111"/>
                </a:solidFill>
              </a:defRPr>
            </a:pPr>
            <a:r>
              <a:rPr sz="3000" dirty="0" err="1"/>
              <a:t>κυνισμός</a:t>
            </a:r>
            <a:endParaRPr sz="3000" dirty="0"/>
          </a:p>
        </p:txBody>
      </p:sp>
      <p:sp>
        <p:nvSpPr>
          <p:cNvPr id="8" name="TextBox 7"/>
          <p:cNvSpPr txBox="1"/>
          <p:nvPr/>
        </p:nvSpPr>
        <p:spPr>
          <a:xfrm>
            <a:off x="1485090" y="5770620"/>
            <a:ext cx="2868093" cy="6309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sz="1500" dirty="0"/>
          </a:p>
          <a:p>
            <a:pPr>
              <a:defRPr sz="2400" b="1">
                <a:solidFill>
                  <a:srgbClr val="720537"/>
                </a:solidFill>
              </a:defRPr>
            </a:pPr>
            <a:r>
              <a:rPr sz="2000" dirty="0"/>
              <a:t>αποπ</a:t>
            </a:r>
            <a:r>
              <a:rPr sz="2000" dirty="0" err="1"/>
              <a:t>ροσω</a:t>
            </a:r>
            <a:r>
              <a:rPr sz="2000" dirty="0"/>
              <a:t>ποποίηση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57721" y="1722145"/>
            <a:ext cx="2092239" cy="7335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sz="1500" dirty="0"/>
          </a:p>
          <a:p>
            <a:pPr>
              <a:defRPr sz="3200" b="1">
                <a:solidFill>
                  <a:srgbClr val="383229"/>
                </a:solidFill>
              </a:defRPr>
            </a:pPr>
            <a:r>
              <a:rPr sz="2667" dirty="0"/>
              <a:t>απ</a:t>
            </a:r>
            <a:r>
              <a:rPr sz="2667" dirty="0" err="1"/>
              <a:t>οξένωση</a:t>
            </a:r>
            <a:endParaRPr sz="2667" dirty="0"/>
          </a:p>
        </p:txBody>
      </p:sp>
      <p:sp>
        <p:nvSpPr>
          <p:cNvPr id="10" name="TextBox 9"/>
          <p:cNvSpPr txBox="1"/>
          <p:nvPr/>
        </p:nvSpPr>
        <p:spPr>
          <a:xfrm>
            <a:off x="4785077" y="1415212"/>
            <a:ext cx="3347391" cy="7848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sz="1500" dirty="0"/>
          </a:p>
          <a:p>
            <a:pPr>
              <a:defRPr sz="3600" b="1">
                <a:solidFill>
                  <a:srgbClr val="612510"/>
                </a:solidFill>
              </a:defRPr>
            </a:pPr>
            <a:r>
              <a:rPr sz="3000" dirty="0" err="1"/>
              <a:t>έλλειψη</a:t>
            </a:r>
            <a:r>
              <a:rPr sz="3000" dirty="0"/>
              <a:t> </a:t>
            </a:r>
            <a:r>
              <a:rPr sz="3000" dirty="0" err="1"/>
              <a:t>κινήτρου</a:t>
            </a:r>
            <a:endParaRPr sz="3000" dirty="0"/>
          </a:p>
        </p:txBody>
      </p:sp>
      <p:sp>
        <p:nvSpPr>
          <p:cNvPr id="11" name="TextBox 10"/>
          <p:cNvSpPr txBox="1"/>
          <p:nvPr/>
        </p:nvSpPr>
        <p:spPr>
          <a:xfrm>
            <a:off x="731207" y="3152062"/>
            <a:ext cx="3664786" cy="7335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sz="1500" dirty="0"/>
          </a:p>
          <a:p>
            <a:pPr>
              <a:defRPr sz="3200" b="1">
                <a:solidFill>
                  <a:srgbClr val="2C4529"/>
                </a:solidFill>
              </a:defRPr>
            </a:pPr>
            <a:r>
              <a:rPr sz="2667" dirty="0" err="1"/>
              <a:t>εργ</a:t>
            </a:r>
            <a:r>
              <a:rPr sz="2667" dirty="0"/>
              <a:t>ασιακή μονοτονία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85178" y="2291569"/>
            <a:ext cx="1620957" cy="5795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sz="1500" dirty="0"/>
          </a:p>
          <a:p>
            <a:pPr>
              <a:defRPr sz="2000" b="1">
                <a:solidFill>
                  <a:srgbClr val="3A1F45"/>
                </a:solidFill>
              </a:defRPr>
            </a:pPr>
            <a:r>
              <a:rPr sz="1666" dirty="0" err="1"/>
              <a:t>ψυχική</a:t>
            </a:r>
            <a:r>
              <a:rPr sz="1666" dirty="0"/>
              <a:t> </a:t>
            </a:r>
            <a:r>
              <a:rPr sz="1666" dirty="0" err="1"/>
              <a:t>φθορά</a:t>
            </a:r>
            <a:endParaRPr sz="1666" dirty="0"/>
          </a:p>
        </p:txBody>
      </p:sp>
      <p:sp>
        <p:nvSpPr>
          <p:cNvPr id="13" name="TextBox 12"/>
          <p:cNvSpPr txBox="1"/>
          <p:nvPr/>
        </p:nvSpPr>
        <p:spPr>
          <a:xfrm>
            <a:off x="830905" y="4997089"/>
            <a:ext cx="4291559" cy="7335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sz="1500" dirty="0"/>
          </a:p>
          <a:p>
            <a:pPr>
              <a:defRPr sz="3200" b="1">
                <a:solidFill>
                  <a:srgbClr val="4B4113"/>
                </a:solidFill>
              </a:defRPr>
            </a:pPr>
            <a:r>
              <a:rPr sz="2667" dirty="0" err="1"/>
              <a:t>συν</a:t>
            </a:r>
            <a:r>
              <a:rPr sz="2667" dirty="0"/>
              <a:t>αισθηματική κόπωση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65234" y="1998130"/>
            <a:ext cx="2597186" cy="7848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sz="1500" dirty="0"/>
          </a:p>
          <a:p>
            <a:pPr>
              <a:defRPr sz="3600" b="1">
                <a:solidFill>
                  <a:srgbClr val="275362"/>
                </a:solidFill>
              </a:defRPr>
            </a:pPr>
            <a:r>
              <a:rPr sz="3000" dirty="0" err="1"/>
              <a:t>χρόνιο</a:t>
            </a:r>
            <a:r>
              <a:rPr sz="3000" dirty="0"/>
              <a:t> </a:t>
            </a:r>
            <a:r>
              <a:rPr sz="3000" dirty="0" err="1"/>
              <a:t>στρες</a:t>
            </a:r>
            <a:endParaRPr sz="3000" dirty="0"/>
          </a:p>
        </p:txBody>
      </p:sp>
      <p:sp>
        <p:nvSpPr>
          <p:cNvPr id="15" name="TextBox 14"/>
          <p:cNvSpPr txBox="1"/>
          <p:nvPr/>
        </p:nvSpPr>
        <p:spPr>
          <a:xfrm>
            <a:off x="5700532" y="5079797"/>
            <a:ext cx="2722220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sz="1500" dirty="0"/>
          </a:p>
          <a:p>
            <a:pPr>
              <a:defRPr sz="1800" b="1">
                <a:solidFill>
                  <a:srgbClr val="446272"/>
                </a:solidFill>
              </a:defRPr>
            </a:pPr>
            <a:r>
              <a:rPr sz="1500" dirty="0"/>
              <a:t>επα</a:t>
            </a:r>
            <a:r>
              <a:rPr sz="1500" dirty="0" err="1"/>
              <a:t>γγελμ</a:t>
            </a:r>
            <a:r>
              <a:rPr sz="1500" dirty="0"/>
              <a:t>ατική εξουθένωση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05466" y="3701278"/>
            <a:ext cx="3381054" cy="5795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sz="1500" dirty="0"/>
          </a:p>
          <a:p>
            <a:pPr>
              <a:defRPr sz="2000" b="1">
                <a:solidFill>
                  <a:srgbClr val="67451B"/>
                </a:solidFill>
              </a:defRPr>
            </a:pPr>
            <a:r>
              <a:rPr sz="1666" dirty="0" err="1"/>
              <a:t>συν</a:t>
            </a:r>
            <a:r>
              <a:rPr sz="1666" dirty="0"/>
              <a:t>αισθηματική αποστράγγιση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06482" y="2603602"/>
            <a:ext cx="4955203" cy="7335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sz="1500" dirty="0"/>
          </a:p>
          <a:p>
            <a:pPr>
              <a:defRPr sz="3200" b="1">
                <a:solidFill>
                  <a:srgbClr val="1C5C71"/>
                </a:solidFill>
              </a:defRPr>
            </a:pPr>
            <a:r>
              <a:rPr sz="2667" dirty="0"/>
              <a:t>επα</a:t>
            </a:r>
            <a:r>
              <a:rPr sz="2667" dirty="0" err="1"/>
              <a:t>γγελμ</a:t>
            </a:r>
            <a:r>
              <a:rPr sz="2667" dirty="0"/>
              <a:t>ατική απογοήτευση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17299" y="4341150"/>
            <a:ext cx="3477234" cy="6309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sz="1500" dirty="0"/>
          </a:p>
          <a:p>
            <a:pPr>
              <a:defRPr sz="2400" b="1">
                <a:solidFill>
                  <a:srgbClr val="34562F"/>
                </a:solidFill>
              </a:defRPr>
            </a:pPr>
            <a:r>
              <a:rPr sz="2000" dirty="0" err="1"/>
              <a:t>μειωμένη</a:t>
            </a:r>
            <a:r>
              <a:rPr sz="2000" dirty="0"/>
              <a:t> παρα</a:t>
            </a:r>
            <a:r>
              <a:rPr sz="2000" dirty="0" err="1"/>
              <a:t>γωγικότητ</a:t>
            </a:r>
            <a:r>
              <a:rPr sz="2000" dirty="0"/>
              <a:t>α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10052" y="5770620"/>
            <a:ext cx="889987" cy="7335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sz="1500" dirty="0"/>
          </a:p>
          <a:p>
            <a:pPr>
              <a:defRPr sz="1600" b="1">
                <a:solidFill>
                  <a:srgbClr val="420409"/>
                </a:solidFill>
              </a:defRPr>
            </a:pPr>
            <a:r>
              <a:rPr sz="2667" b="1" dirty="0">
                <a:solidFill>
                  <a:srgbClr val="383229"/>
                </a:solidFill>
              </a:rPr>
              <a:t>α</a:t>
            </a:r>
            <a:r>
              <a:rPr sz="2667" b="1" dirty="0" err="1">
                <a:solidFill>
                  <a:srgbClr val="383229"/>
                </a:solidFill>
              </a:rPr>
              <a:t>νί</a:t>
            </a:r>
            <a:r>
              <a:rPr sz="2667" b="1" dirty="0">
                <a:solidFill>
                  <a:srgbClr val="383229"/>
                </a:solidFill>
              </a:rPr>
              <a:t>α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23324" y="6350924"/>
            <a:ext cx="5283819" cy="7848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sz="1500" dirty="0"/>
          </a:p>
          <a:p>
            <a:pPr>
              <a:defRPr sz="3600" b="1">
                <a:solidFill>
                  <a:srgbClr val="5C5D0F"/>
                </a:solidFill>
              </a:defRPr>
            </a:pPr>
            <a:r>
              <a:rPr sz="3000" dirty="0" err="1"/>
              <a:t>ψυχοσωμ</a:t>
            </a:r>
            <a:r>
              <a:rPr sz="3000" dirty="0"/>
              <a:t>ατική επιβάρυνση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55046" y="3725962"/>
            <a:ext cx="1824538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sz="1500" dirty="0"/>
          </a:p>
          <a:p>
            <a:pPr>
              <a:defRPr sz="1800" b="1">
                <a:solidFill>
                  <a:srgbClr val="45252E"/>
                </a:solidFill>
              </a:defRPr>
            </a:pPr>
            <a:r>
              <a:rPr sz="1500" dirty="0" err="1"/>
              <a:t>έλλειψη</a:t>
            </a:r>
            <a:r>
              <a:rPr sz="1500" dirty="0"/>
              <a:t> </a:t>
            </a:r>
            <a:r>
              <a:rPr sz="1500" dirty="0" err="1"/>
              <a:t>νοήμ</a:t>
            </a:r>
            <a:r>
              <a:rPr sz="1500" dirty="0"/>
              <a:t>ατος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760" y="1561515"/>
            <a:ext cx="8329524" cy="81067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sz="1167" dirty="0"/>
          </a:p>
          <a:p>
            <a:pPr>
              <a:defRPr sz="4200" b="1">
                <a:solidFill>
                  <a:srgbClr val="004C99"/>
                </a:solidFill>
                <a:latin typeface="Calibri"/>
              </a:defRPr>
            </a:pPr>
            <a:r>
              <a:rPr sz="3501" dirty="0" err="1"/>
              <a:t>Ειδικά</a:t>
            </a:r>
            <a:r>
              <a:rPr sz="3501" dirty="0"/>
              <a:t> </a:t>
            </a:r>
            <a:r>
              <a:rPr sz="3501" dirty="0" err="1"/>
              <a:t>Αίτι</a:t>
            </a:r>
            <a:r>
              <a:rPr sz="3501" dirty="0"/>
              <a:t>α στο</a:t>
            </a:r>
            <a:r>
              <a:rPr lang="el-GR" sz="3501" dirty="0" err="1"/>
              <a:t>υς</a:t>
            </a:r>
            <a:r>
              <a:rPr lang="el-GR" sz="3501" dirty="0"/>
              <a:t> δημόσιους οργανισμούς</a:t>
            </a:r>
            <a:endParaRPr sz="3501" dirty="0"/>
          </a:p>
        </p:txBody>
      </p:sp>
      <p:sp>
        <p:nvSpPr>
          <p:cNvPr id="3" name="TextBox 2"/>
          <p:cNvSpPr txBox="1"/>
          <p:nvPr/>
        </p:nvSpPr>
        <p:spPr>
          <a:xfrm>
            <a:off x="609760" y="2171273"/>
            <a:ext cx="2929007" cy="52847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sz="1167"/>
          </a:p>
          <a:p>
            <a:pPr>
              <a:defRPr sz="2000">
                <a:solidFill>
                  <a:srgbClr val="FF8C00"/>
                </a:solidFill>
                <a:latin typeface="Calibri"/>
              </a:defRPr>
            </a:pPr>
            <a:r>
              <a:rPr sz="1667"/>
              <a:t>Τι διαφοροποιεί το περιβάλλον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761" y="2476152"/>
            <a:ext cx="9209154" cy="3682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sz="1167" dirty="0"/>
          </a:p>
          <a:p>
            <a:pPr>
              <a:spcAft>
                <a:spcPts val="667"/>
              </a:spcAft>
              <a:defRPr sz="2400">
                <a:solidFill>
                  <a:srgbClr val="232323"/>
                </a:solidFill>
                <a:latin typeface="Calibri"/>
              </a:defRPr>
            </a:pPr>
            <a:r>
              <a:rPr sz="2666" b="1" dirty="0">
                <a:solidFill>
                  <a:srgbClr val="003366"/>
                </a:solidFill>
                <a:latin typeface="Calibri"/>
              </a:rPr>
              <a:t>• </a:t>
            </a:r>
            <a:r>
              <a:rPr lang="el-GR" sz="2666" b="1" dirty="0">
                <a:solidFill>
                  <a:srgbClr val="003366"/>
                </a:solidFill>
                <a:latin typeface="Calibri"/>
              </a:rPr>
              <a:t>   </a:t>
            </a:r>
            <a:r>
              <a:rPr sz="2666" b="1" dirty="0" err="1">
                <a:solidFill>
                  <a:srgbClr val="003366"/>
                </a:solidFill>
                <a:latin typeface="Calibri"/>
              </a:rPr>
              <a:t>Γρ</a:t>
            </a:r>
            <a:r>
              <a:rPr sz="2666" b="1" dirty="0">
                <a:solidFill>
                  <a:srgbClr val="003366"/>
                </a:solidFill>
                <a:latin typeface="Calibri"/>
              </a:rPr>
              <a:t>αφειοκρατία, κανονιστική πολυπλοκότητα </a:t>
            </a:r>
          </a:p>
          <a:p>
            <a:pPr>
              <a:spcAft>
                <a:spcPts val="667"/>
              </a:spcAft>
              <a:defRPr sz="2400">
                <a:solidFill>
                  <a:srgbClr val="232323"/>
                </a:solidFill>
                <a:latin typeface="Calibri"/>
              </a:defRPr>
            </a:pPr>
            <a:r>
              <a:rPr sz="2666" b="1" dirty="0">
                <a:solidFill>
                  <a:srgbClr val="003366"/>
                </a:solidFill>
                <a:latin typeface="Calibri"/>
              </a:rPr>
              <a:t>• </a:t>
            </a:r>
            <a:r>
              <a:rPr lang="el-GR" sz="2666" b="1" dirty="0">
                <a:solidFill>
                  <a:srgbClr val="003366"/>
                </a:solidFill>
                <a:latin typeface="Calibri"/>
              </a:rPr>
              <a:t>   </a:t>
            </a:r>
            <a:r>
              <a:rPr sz="2666" b="1" dirty="0" err="1">
                <a:solidFill>
                  <a:srgbClr val="003366"/>
                </a:solidFill>
                <a:latin typeface="Calibri"/>
              </a:rPr>
              <a:t>Ελλείψεις</a:t>
            </a:r>
            <a:r>
              <a:rPr sz="2666" b="1" dirty="0">
                <a:solidFill>
                  <a:srgbClr val="003366"/>
                </a:solidFill>
                <a:latin typeface="Calibri"/>
              </a:rPr>
              <a:t> π</a:t>
            </a:r>
            <a:r>
              <a:rPr sz="2666" b="1" dirty="0" err="1">
                <a:solidFill>
                  <a:srgbClr val="003366"/>
                </a:solidFill>
                <a:latin typeface="Calibri"/>
              </a:rPr>
              <a:t>ροσω</a:t>
            </a:r>
            <a:r>
              <a:rPr sz="2666" b="1" dirty="0">
                <a:solidFill>
                  <a:srgbClr val="003366"/>
                </a:solidFill>
                <a:latin typeface="Calibri"/>
              </a:rPr>
              <a:t>πικού/πόρων </a:t>
            </a:r>
          </a:p>
          <a:p>
            <a:pPr>
              <a:spcAft>
                <a:spcPts val="667"/>
              </a:spcAft>
              <a:defRPr sz="2400">
                <a:solidFill>
                  <a:srgbClr val="232323"/>
                </a:solidFill>
                <a:latin typeface="Calibri"/>
              </a:defRPr>
            </a:pPr>
            <a:r>
              <a:rPr sz="2666" b="1" dirty="0">
                <a:solidFill>
                  <a:srgbClr val="003366"/>
                </a:solidFill>
                <a:latin typeface="Calibri"/>
              </a:rPr>
              <a:t>• </a:t>
            </a:r>
            <a:r>
              <a:rPr lang="el-GR" sz="2666" b="1" dirty="0">
                <a:solidFill>
                  <a:srgbClr val="003366"/>
                </a:solidFill>
                <a:latin typeface="Calibri"/>
              </a:rPr>
              <a:t>   </a:t>
            </a:r>
            <a:r>
              <a:rPr sz="2666" b="1" dirty="0" err="1">
                <a:solidFill>
                  <a:srgbClr val="003366"/>
                </a:solidFill>
                <a:latin typeface="Calibri"/>
              </a:rPr>
              <a:t>Συνεχής</a:t>
            </a:r>
            <a:r>
              <a:rPr sz="2666" b="1" dirty="0">
                <a:solidFill>
                  <a:srgbClr val="003366"/>
                </a:solidFill>
                <a:latin typeface="Calibri"/>
              </a:rPr>
              <a:t> </a:t>
            </a:r>
            <a:r>
              <a:rPr sz="2666" b="1" dirty="0" err="1">
                <a:solidFill>
                  <a:srgbClr val="003366"/>
                </a:solidFill>
                <a:latin typeface="Calibri"/>
              </a:rPr>
              <a:t>έκθεση</a:t>
            </a:r>
            <a:r>
              <a:rPr sz="2666" b="1" dirty="0">
                <a:solidFill>
                  <a:srgbClr val="003366"/>
                </a:solidFill>
                <a:latin typeface="Calibri"/>
              </a:rPr>
              <a:t> </a:t>
            </a:r>
            <a:r>
              <a:rPr sz="2666" b="1" dirty="0" err="1">
                <a:solidFill>
                  <a:srgbClr val="003366"/>
                </a:solidFill>
                <a:latin typeface="Calibri"/>
              </a:rPr>
              <a:t>σε</a:t>
            </a:r>
            <a:r>
              <a:rPr sz="2666" b="1" dirty="0">
                <a:solidFill>
                  <a:srgbClr val="003366"/>
                </a:solidFill>
                <a:latin typeface="Calibri"/>
              </a:rPr>
              <a:t> </a:t>
            </a:r>
            <a:r>
              <a:rPr sz="2666" b="1" dirty="0" err="1">
                <a:solidFill>
                  <a:srgbClr val="003366"/>
                </a:solidFill>
                <a:latin typeface="Calibri"/>
              </a:rPr>
              <a:t>δύσκολη</a:t>
            </a:r>
            <a:r>
              <a:rPr sz="2666" b="1" dirty="0">
                <a:solidFill>
                  <a:srgbClr val="003366"/>
                </a:solidFill>
                <a:latin typeface="Calibri"/>
              </a:rPr>
              <a:t> επ</a:t>
            </a:r>
            <a:r>
              <a:rPr sz="2666" b="1" dirty="0" err="1">
                <a:solidFill>
                  <a:srgbClr val="003366"/>
                </a:solidFill>
                <a:latin typeface="Calibri"/>
              </a:rPr>
              <a:t>ικοινωνί</a:t>
            </a:r>
            <a:r>
              <a:rPr sz="2666" b="1" dirty="0">
                <a:solidFill>
                  <a:srgbClr val="003366"/>
                </a:solidFill>
                <a:latin typeface="Calibri"/>
              </a:rPr>
              <a:t>α με πολίτες</a:t>
            </a:r>
            <a:endParaRPr lang="el-GR" sz="2666" b="1" dirty="0">
              <a:solidFill>
                <a:srgbClr val="003366"/>
              </a:solidFill>
              <a:latin typeface="Calibri"/>
            </a:endParaRPr>
          </a:p>
          <a:p>
            <a:pPr marL="342900" indent="-342900">
              <a:spcAft>
                <a:spcPts val="667"/>
              </a:spcAft>
              <a:buFont typeface="Arial"/>
              <a:buChar char="•"/>
              <a:defRPr sz="2400">
                <a:solidFill>
                  <a:srgbClr val="232323"/>
                </a:solidFill>
                <a:latin typeface="Calibri"/>
              </a:defRPr>
            </a:pPr>
            <a:r>
              <a:rPr lang="el-GR" sz="2666" b="1" dirty="0">
                <a:solidFill>
                  <a:srgbClr val="003366"/>
                </a:solidFill>
                <a:latin typeface="Calibri"/>
              </a:rPr>
              <a:t>  Νομικισμός </a:t>
            </a:r>
            <a:endParaRPr sz="2666" b="1" dirty="0">
              <a:solidFill>
                <a:srgbClr val="003366"/>
              </a:solidFill>
              <a:latin typeface="Calibri"/>
            </a:endParaRPr>
          </a:p>
          <a:p>
            <a:pPr>
              <a:spcAft>
                <a:spcPts val="667"/>
              </a:spcAft>
              <a:defRPr sz="2400">
                <a:solidFill>
                  <a:srgbClr val="232323"/>
                </a:solidFill>
                <a:latin typeface="Calibri"/>
              </a:defRPr>
            </a:pPr>
            <a:r>
              <a:rPr sz="2666" b="1" dirty="0">
                <a:solidFill>
                  <a:srgbClr val="003366"/>
                </a:solidFill>
                <a:latin typeface="Calibri"/>
              </a:rPr>
              <a:t>• </a:t>
            </a:r>
            <a:r>
              <a:rPr lang="el-GR" sz="2666" b="1" dirty="0">
                <a:solidFill>
                  <a:srgbClr val="003366"/>
                </a:solidFill>
                <a:latin typeface="Calibri"/>
              </a:rPr>
              <a:t>   </a:t>
            </a:r>
            <a:r>
              <a:rPr sz="2666" b="1" dirty="0" err="1">
                <a:solidFill>
                  <a:srgbClr val="003366"/>
                </a:solidFill>
                <a:latin typeface="Calibri"/>
              </a:rPr>
              <a:t>Περιορισμέν</a:t>
            </a:r>
            <a:r>
              <a:rPr sz="2666" b="1" dirty="0">
                <a:solidFill>
                  <a:srgbClr val="003366"/>
                </a:solidFill>
                <a:latin typeface="Calibri"/>
              </a:rPr>
              <a:t>α κίνητρα/αναγνώριση</a:t>
            </a:r>
            <a:endParaRPr lang="el-GR" sz="2666" b="1" dirty="0">
              <a:solidFill>
                <a:srgbClr val="003366"/>
              </a:solidFill>
              <a:latin typeface="Calibri"/>
            </a:endParaRPr>
          </a:p>
          <a:p>
            <a:pPr marL="457200" indent="-457200">
              <a:spcAft>
                <a:spcPts val="667"/>
              </a:spcAft>
              <a:buFont typeface="Arial" panose="020B0604020202020204" pitchFamily="34" charset="0"/>
              <a:buChar char="•"/>
              <a:defRPr sz="2400">
                <a:solidFill>
                  <a:srgbClr val="232323"/>
                </a:solidFill>
                <a:latin typeface="Calibri"/>
              </a:defRPr>
            </a:pPr>
            <a:r>
              <a:rPr lang="el-GR" sz="2666" b="1" dirty="0">
                <a:solidFill>
                  <a:srgbClr val="003366"/>
                </a:solidFill>
                <a:latin typeface="Calibri"/>
              </a:rPr>
              <a:t>Α</a:t>
            </a:r>
            <a:r>
              <a:rPr sz="2666" b="1" dirty="0" err="1">
                <a:solidFill>
                  <a:srgbClr val="003366"/>
                </a:solidFill>
                <a:latin typeface="Calibri"/>
              </a:rPr>
              <a:t>ργές</a:t>
            </a:r>
            <a:r>
              <a:rPr sz="2666" b="1" dirty="0">
                <a:solidFill>
                  <a:srgbClr val="003366"/>
                </a:solidFill>
                <a:latin typeface="Calibri"/>
              </a:rPr>
              <a:t> </a:t>
            </a:r>
            <a:r>
              <a:rPr sz="2666" b="1" dirty="0" err="1">
                <a:solidFill>
                  <a:srgbClr val="003366"/>
                </a:solidFill>
                <a:latin typeface="Calibri"/>
              </a:rPr>
              <a:t>δι</a:t>
            </a:r>
            <a:r>
              <a:rPr sz="2666" b="1" dirty="0">
                <a:solidFill>
                  <a:srgbClr val="003366"/>
                </a:solidFill>
                <a:latin typeface="Calibri"/>
              </a:rPr>
              <a:t>αδικασίες ανέλιξης.</a:t>
            </a:r>
            <a:endParaRPr lang="el-GR" sz="2666" b="1" dirty="0">
              <a:solidFill>
                <a:srgbClr val="003366"/>
              </a:solidFill>
              <a:latin typeface="Calibri"/>
            </a:endParaRPr>
          </a:p>
          <a:p>
            <a:pPr marL="342900" indent="-342900">
              <a:spcAft>
                <a:spcPts val="667"/>
              </a:spcAft>
              <a:buFont typeface="Arial"/>
              <a:buChar char="•"/>
              <a:defRPr sz="2400">
                <a:solidFill>
                  <a:srgbClr val="232323"/>
                </a:solidFill>
                <a:latin typeface="Calibri"/>
              </a:defRPr>
            </a:pPr>
            <a:r>
              <a:rPr lang="el-GR" sz="2666" b="1" dirty="0">
                <a:solidFill>
                  <a:srgbClr val="003366"/>
                </a:solidFill>
                <a:latin typeface="Calibri"/>
              </a:rPr>
              <a:t> Αντίσταση στην αλλαγή</a:t>
            </a:r>
            <a:endParaRPr sz="2666" b="1" dirty="0">
              <a:solidFill>
                <a:srgbClr val="003366"/>
              </a:solidFill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ACCA7DC-3350-4E52-AB0C-77EFFAA7E94A}"/>
              </a:ext>
            </a:extLst>
          </p:cNvPr>
          <p:cNvSpPr txBox="1"/>
          <p:nvPr/>
        </p:nvSpPr>
        <p:spPr>
          <a:xfrm>
            <a:off x="2000556" y="785277"/>
            <a:ext cx="5939063" cy="7762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444" b="1" dirty="0">
                <a:solidFill>
                  <a:srgbClr val="333399"/>
                </a:solidFill>
              </a:rPr>
              <a:t>Ιστορίες</a:t>
            </a:r>
            <a:r>
              <a:rPr lang="el-GR" sz="1400" b="1" dirty="0">
                <a:solidFill>
                  <a:srgbClr val="333399"/>
                </a:solidFill>
              </a:rPr>
              <a:t> </a:t>
            </a:r>
            <a:r>
              <a:rPr lang="el-GR" sz="4444" b="1" dirty="0">
                <a:solidFill>
                  <a:srgbClr val="333399"/>
                </a:solidFill>
              </a:rPr>
              <a:t>που</a:t>
            </a:r>
            <a:r>
              <a:rPr lang="el-GR" sz="1400" b="1" dirty="0">
                <a:solidFill>
                  <a:srgbClr val="333399"/>
                </a:solidFill>
              </a:rPr>
              <a:t> </a:t>
            </a:r>
            <a:r>
              <a:rPr lang="el-GR" sz="4444" b="1" dirty="0">
                <a:solidFill>
                  <a:srgbClr val="333399"/>
                </a:solidFill>
              </a:rPr>
              <a:t>ακούμε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2334024" y="342650"/>
            <a:ext cx="5687757" cy="12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115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444" b="1" dirty="0">
                <a:solidFill>
                  <a:srgbClr val="333399"/>
                </a:solidFill>
              </a:rPr>
              <a:t>Ιστορίες που ακούμε</a:t>
            </a:r>
            <a:endParaRPr sz="4444" b="1" dirty="0">
              <a:solidFill>
                <a:srgbClr val="33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0"/>
          <p:cNvSpPr txBox="1"/>
          <p:nvPr/>
        </p:nvSpPr>
        <p:spPr>
          <a:xfrm>
            <a:off x="788039" y="1897618"/>
            <a:ext cx="8915025" cy="47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381000" lvl="0" indent="-220133">
              <a:spcAft>
                <a:spcPts val="667"/>
              </a:spcAft>
              <a:buSzPts val="2667"/>
              <a:buFont typeface="Arial"/>
              <a:buChar char="●"/>
              <a:defRPr sz="2400">
                <a:solidFill>
                  <a:srgbClr val="232323"/>
                </a:solidFill>
                <a:latin typeface="Calibri"/>
              </a:defRPr>
            </a:pPr>
            <a:r>
              <a:rPr lang="el-GR" sz="2666" b="1" dirty="0">
                <a:solidFill>
                  <a:srgbClr val="003366"/>
                </a:solidFill>
                <a:latin typeface="Calibri"/>
              </a:rPr>
              <a:t>Εμπειρίες Εργαζομένων  </a:t>
            </a:r>
            <a:endParaRPr lang="en-US" sz="2666" b="1" dirty="0">
              <a:solidFill>
                <a:srgbClr val="003366"/>
              </a:solidFill>
              <a:latin typeface="Calibri"/>
            </a:endParaRPr>
          </a:p>
          <a:p>
            <a:pPr marL="0" marR="0" lvl="0" indent="0" algn="l" rtl="0">
              <a:lnSpc>
                <a:spcPct val="119791"/>
              </a:lnSpc>
              <a:spcBef>
                <a:spcPts val="1250"/>
              </a:spcBef>
              <a:spcAft>
                <a:spcPts val="0"/>
              </a:spcAft>
              <a:buNone/>
            </a:pPr>
            <a:endParaRPr lang="en-US" sz="2666" b="1" dirty="0">
              <a:solidFill>
                <a:srgbClr val="3333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9791"/>
              </a:lnSpc>
              <a:spcBef>
                <a:spcPts val="1250"/>
              </a:spcBef>
              <a:spcAft>
                <a:spcPts val="0"/>
              </a:spcAft>
              <a:buNone/>
            </a:pPr>
            <a:endParaRPr sz="2666" b="1" dirty="0">
              <a:solidFill>
                <a:srgbClr val="3333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9791"/>
              </a:lnSpc>
              <a:spcBef>
                <a:spcPts val="1250"/>
              </a:spcBef>
              <a:spcAft>
                <a:spcPts val="0"/>
              </a:spcAft>
              <a:buNone/>
            </a:pPr>
            <a:endParaRPr sz="2666" b="1" dirty="0">
              <a:solidFill>
                <a:srgbClr val="333399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l-GR" sz="2400" dirty="0"/>
              <a:t>«Η πανδημία επιδείνωσε το εργασιακό στρες λόγω αυξημένου φόρτου εργασίας.»</a:t>
            </a:r>
          </a:p>
          <a:p>
            <a:r>
              <a:rPr lang="el-GR" sz="2400" dirty="0"/>
              <a:t>– Εργαζόμενος σε Γενικό Νοσοκομείο</a:t>
            </a:r>
          </a:p>
          <a:p>
            <a:pPr marL="0" marR="0" lvl="0" indent="0" algn="l" rtl="0">
              <a:lnSpc>
                <a:spcPct val="119791"/>
              </a:lnSpc>
              <a:spcBef>
                <a:spcPts val="1250"/>
              </a:spcBef>
              <a:spcAft>
                <a:spcPts val="0"/>
              </a:spcAft>
              <a:buNone/>
            </a:pPr>
            <a:endParaRPr sz="2666" b="1" dirty="0">
              <a:solidFill>
                <a:srgbClr val="3333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9791"/>
              </a:lnSpc>
              <a:spcBef>
                <a:spcPts val="1250"/>
              </a:spcBef>
              <a:spcAft>
                <a:spcPts val="0"/>
              </a:spcAft>
              <a:buNone/>
            </a:pPr>
            <a:endParaRPr sz="2666" b="1" dirty="0">
              <a:solidFill>
                <a:srgbClr val="33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0"/>
          <p:cNvSpPr txBox="1"/>
          <p:nvPr/>
        </p:nvSpPr>
        <p:spPr>
          <a:xfrm>
            <a:off x="788039" y="2663493"/>
            <a:ext cx="9075525" cy="140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l-GR" sz="2400" dirty="0"/>
              <a:t>«Οι αποφάσεις παίρνονται χωρίς διάλογο με το προσωπικό… Το αποτέλεσμα είναι καθημερινή κόπωση.»</a:t>
            </a:r>
          </a:p>
          <a:p>
            <a:r>
              <a:rPr lang="el-GR" sz="2400" dirty="0"/>
              <a:t>– Εργαζόμενος στον Οίκο </a:t>
            </a:r>
            <a:r>
              <a:rPr lang="el-GR" sz="2400" dirty="0" err="1"/>
              <a:t>Ναύτου</a:t>
            </a:r>
            <a:endParaRPr lang="el-GR" sz="2400" dirty="0"/>
          </a:p>
          <a:p>
            <a:pPr marL="381000" marR="0" lvl="0" indent="-191911" algn="l" rtl="0">
              <a:lnSpc>
                <a:spcPct val="111458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2222"/>
              <a:buChar char="●"/>
            </a:pPr>
            <a:endParaRPr sz="2222" b="1" dirty="0">
              <a:solidFill>
                <a:srgbClr val="33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2334024" y="342650"/>
            <a:ext cx="5687757" cy="12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115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444" b="1" dirty="0">
                <a:solidFill>
                  <a:srgbClr val="333399"/>
                </a:solidFill>
              </a:rPr>
              <a:t>Ιστορίες που ακούμε</a:t>
            </a:r>
            <a:endParaRPr sz="4444" b="1" dirty="0">
              <a:solidFill>
                <a:srgbClr val="33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0"/>
          <p:cNvSpPr txBox="1"/>
          <p:nvPr/>
        </p:nvSpPr>
        <p:spPr>
          <a:xfrm>
            <a:off x="943903" y="2123712"/>
            <a:ext cx="8915025" cy="47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381000" indent="-220133">
              <a:spcAft>
                <a:spcPts val="667"/>
              </a:spcAft>
              <a:buSzPts val="2667"/>
              <a:buFont typeface="Arial"/>
              <a:buChar char="●"/>
              <a:defRPr sz="2400">
                <a:solidFill>
                  <a:srgbClr val="232323"/>
                </a:solidFill>
                <a:latin typeface="Calibri"/>
              </a:defRPr>
            </a:pPr>
            <a:r>
              <a:rPr lang="el-GR" sz="2666" b="1" dirty="0">
                <a:solidFill>
                  <a:srgbClr val="003366"/>
                </a:solidFill>
                <a:latin typeface="Calibri"/>
              </a:rPr>
              <a:t>Συνέπειες για Εργαζομένους</a:t>
            </a:r>
            <a:endParaRPr lang="en-US" sz="2666" b="1" dirty="0">
              <a:solidFill>
                <a:srgbClr val="003366"/>
              </a:solidFill>
              <a:latin typeface="Calibri"/>
            </a:endParaRPr>
          </a:p>
        </p:txBody>
      </p:sp>
      <p:sp>
        <p:nvSpPr>
          <p:cNvPr id="55" name="Google Shape;55;p10"/>
          <p:cNvSpPr txBox="1"/>
          <p:nvPr/>
        </p:nvSpPr>
        <p:spPr>
          <a:xfrm>
            <a:off x="1182894" y="2983996"/>
            <a:ext cx="9075525" cy="140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>
              <a:defRPr sz="1800">
                <a:solidFill>
                  <a:srgbClr val="003366"/>
                </a:solidFill>
              </a:defRPr>
            </a:pPr>
            <a:r>
              <a:rPr lang="el-GR" sz="2400" dirty="0"/>
              <a:t>Ψυχολογική και σωματική κόπωση, κατάθλιψη, άγχος.</a:t>
            </a:r>
          </a:p>
          <a:p>
            <a:pPr>
              <a:spcAft>
                <a:spcPts val="600"/>
              </a:spcAft>
              <a:defRPr sz="1800">
                <a:solidFill>
                  <a:srgbClr val="003366"/>
                </a:solidFill>
              </a:defRPr>
            </a:pPr>
            <a:r>
              <a:rPr lang="el-GR" sz="2400" dirty="0"/>
              <a:t>Απουσίες, μειωμένη δέσμευση και επαγγελματική ικανοποίηση</a:t>
            </a:r>
            <a:endParaRPr sz="2222" b="1" dirty="0">
              <a:solidFill>
                <a:srgbClr val="33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5151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2334024" y="342650"/>
            <a:ext cx="5687757" cy="12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115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444" b="1" dirty="0">
                <a:solidFill>
                  <a:srgbClr val="333399"/>
                </a:solidFill>
              </a:rPr>
              <a:t>Ιστορίες που ακούμε</a:t>
            </a:r>
            <a:endParaRPr sz="4444" b="1" dirty="0">
              <a:solidFill>
                <a:srgbClr val="33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0"/>
          <p:cNvSpPr txBox="1"/>
          <p:nvPr/>
        </p:nvSpPr>
        <p:spPr>
          <a:xfrm>
            <a:off x="1024152" y="2134597"/>
            <a:ext cx="8915025" cy="47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381000" lvl="0" indent="-220133">
              <a:spcAft>
                <a:spcPts val="667"/>
              </a:spcAft>
              <a:buSzPts val="2667"/>
              <a:buFont typeface="Arial"/>
              <a:buChar char="●"/>
              <a:defRPr sz="2400">
                <a:solidFill>
                  <a:srgbClr val="232323"/>
                </a:solidFill>
                <a:latin typeface="Calibri"/>
              </a:defRPr>
            </a:pPr>
            <a:r>
              <a:rPr lang="el-GR" sz="3600" b="1" dirty="0">
                <a:solidFill>
                  <a:srgbClr val="003366"/>
                </a:solidFill>
                <a:latin typeface="Calibri"/>
              </a:rPr>
              <a:t>Από την πλευρά των Οργανισμών</a:t>
            </a:r>
            <a:endParaRPr lang="en-US" sz="3600" b="1" dirty="0">
              <a:solidFill>
                <a:srgbClr val="003366"/>
              </a:solidFill>
              <a:latin typeface="Calibri"/>
            </a:endParaRPr>
          </a:p>
        </p:txBody>
      </p:sp>
      <p:sp>
        <p:nvSpPr>
          <p:cNvPr id="55" name="Google Shape;55;p10"/>
          <p:cNvSpPr txBox="1"/>
          <p:nvPr/>
        </p:nvSpPr>
        <p:spPr>
          <a:xfrm>
            <a:off x="863652" y="3004778"/>
            <a:ext cx="9075525" cy="140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381000" indent="-220133">
              <a:spcAft>
                <a:spcPts val="667"/>
              </a:spcAft>
              <a:buSzPts val="2667"/>
              <a:buFont typeface="Arial"/>
              <a:buChar char="●"/>
              <a:defRPr sz="2400">
                <a:solidFill>
                  <a:srgbClr val="232323"/>
                </a:solidFill>
                <a:latin typeface="Calibri"/>
              </a:defRPr>
            </a:pPr>
            <a:r>
              <a:rPr lang="el-GR" sz="2666" dirty="0">
                <a:solidFill>
                  <a:srgbClr val="003366"/>
                </a:solidFill>
                <a:latin typeface="Calibri"/>
              </a:rPr>
              <a:t>Μείωση παραγωγικότητας και ποιότητας υπηρεσιών.</a:t>
            </a:r>
          </a:p>
          <a:p>
            <a:pPr marL="381000" indent="-220133">
              <a:spcAft>
                <a:spcPts val="667"/>
              </a:spcAft>
              <a:buSzPts val="2667"/>
              <a:buFont typeface="Arial"/>
              <a:buChar char="●"/>
              <a:defRPr sz="2400">
                <a:solidFill>
                  <a:srgbClr val="232323"/>
                </a:solidFill>
                <a:latin typeface="Calibri"/>
              </a:defRPr>
            </a:pPr>
            <a:r>
              <a:rPr lang="el-GR" sz="2666" dirty="0">
                <a:solidFill>
                  <a:srgbClr val="003366"/>
                </a:solidFill>
                <a:latin typeface="Calibri"/>
              </a:rPr>
              <a:t>Αυξημένο προσωπικό </a:t>
            </a:r>
            <a:r>
              <a:rPr lang="el-GR" sz="2666" dirty="0" err="1">
                <a:solidFill>
                  <a:srgbClr val="003366"/>
                </a:solidFill>
                <a:latin typeface="Calibri"/>
              </a:rPr>
              <a:t>turnover</a:t>
            </a:r>
            <a:r>
              <a:rPr lang="el-GR" sz="2666" dirty="0">
                <a:solidFill>
                  <a:srgbClr val="003366"/>
                </a:solidFill>
                <a:latin typeface="Calibri"/>
              </a:rPr>
              <a:t> και κόστη αντικατάστασης.</a:t>
            </a:r>
          </a:p>
          <a:p>
            <a:pPr marL="381000" indent="-220133">
              <a:spcAft>
                <a:spcPts val="667"/>
              </a:spcAft>
              <a:buSzPts val="2667"/>
              <a:buFont typeface="Arial"/>
              <a:buChar char="●"/>
              <a:defRPr sz="2400">
                <a:solidFill>
                  <a:srgbClr val="232323"/>
                </a:solidFill>
                <a:latin typeface="Calibri"/>
              </a:defRPr>
            </a:pPr>
            <a:r>
              <a:rPr lang="el-GR" sz="2666" dirty="0">
                <a:solidFill>
                  <a:srgbClr val="003366"/>
                </a:solidFill>
                <a:latin typeface="Calibri"/>
              </a:rPr>
              <a:t>Αρνητικό εργασιακό κλίμα και μειωμένη εμπιστοσύνη.</a:t>
            </a:r>
          </a:p>
        </p:txBody>
      </p:sp>
    </p:spTree>
    <p:extLst>
      <p:ext uri="{BB962C8B-B14F-4D97-AF65-F5344CB8AC3E}">
        <p14:creationId xmlns:p14="http://schemas.microsoft.com/office/powerpoint/2010/main" xmlns="" val="3898238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2334024" y="342650"/>
            <a:ext cx="5687757" cy="12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115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444" b="1" dirty="0">
                <a:solidFill>
                  <a:srgbClr val="333399"/>
                </a:solidFill>
              </a:rPr>
              <a:t>Ιστορίες που ακούμε</a:t>
            </a:r>
            <a:endParaRPr sz="4444" b="1" dirty="0">
              <a:solidFill>
                <a:srgbClr val="33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0"/>
          <p:cNvSpPr txBox="1"/>
          <p:nvPr/>
        </p:nvSpPr>
        <p:spPr>
          <a:xfrm>
            <a:off x="1024152" y="2123712"/>
            <a:ext cx="8915025" cy="47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381000" lvl="0" indent="-220133">
              <a:lnSpc>
                <a:spcPct val="111458"/>
              </a:lnSpc>
              <a:buClr>
                <a:srgbClr val="333399"/>
              </a:buClr>
              <a:buSzPts val="2667"/>
              <a:buChar char="●"/>
            </a:pPr>
            <a:r>
              <a:rPr lang="el-GR" sz="2800" dirty="0"/>
              <a:t>Στρατηγικές σε Ατομικό Επίπεδο</a:t>
            </a:r>
            <a:endParaRPr lang="en-US" sz="2800" dirty="0"/>
          </a:p>
        </p:txBody>
      </p:sp>
      <p:sp>
        <p:nvSpPr>
          <p:cNvPr id="55" name="Google Shape;55;p10"/>
          <p:cNvSpPr txBox="1"/>
          <p:nvPr/>
        </p:nvSpPr>
        <p:spPr>
          <a:xfrm>
            <a:off x="863652" y="3004778"/>
            <a:ext cx="9075525" cy="140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>
              <a:defRPr sz="1800">
                <a:solidFill>
                  <a:srgbClr val="003366"/>
                </a:solidFill>
              </a:defRPr>
            </a:pPr>
            <a:r>
              <a:rPr lang="el-GR" sz="2400" dirty="0"/>
              <a:t>Ανάπτυξη δεξιοτήτων διαχείρισης άγχους και αυτορρύθμισης.</a:t>
            </a:r>
          </a:p>
          <a:p>
            <a:pPr>
              <a:spcAft>
                <a:spcPts val="600"/>
              </a:spcAft>
              <a:defRPr sz="1800">
                <a:solidFill>
                  <a:srgbClr val="003366"/>
                </a:solidFill>
              </a:defRPr>
            </a:pPr>
            <a:r>
              <a:rPr lang="el-GR" sz="2400" dirty="0"/>
              <a:t>Ισορροπία επαγγελματικής και προσωπικής ζωής.</a:t>
            </a:r>
          </a:p>
          <a:p>
            <a:pPr>
              <a:spcAft>
                <a:spcPts val="600"/>
              </a:spcAft>
              <a:defRPr sz="1800">
                <a:solidFill>
                  <a:srgbClr val="003366"/>
                </a:solidFill>
              </a:defRPr>
            </a:pPr>
            <a:r>
              <a:rPr lang="el-GR" sz="2400" dirty="0"/>
              <a:t>Καλλιέργεια ανθεκτικότητας (</a:t>
            </a:r>
            <a:r>
              <a:rPr lang="el-GR" sz="2400" dirty="0" err="1"/>
              <a:t>resilience</a:t>
            </a:r>
            <a:r>
              <a:rPr lang="el-GR" sz="2400" dirty="0"/>
              <a:t>) και συναισθηματικής νοημοσύνης.</a:t>
            </a:r>
          </a:p>
        </p:txBody>
      </p:sp>
    </p:spTree>
    <p:extLst>
      <p:ext uri="{BB962C8B-B14F-4D97-AF65-F5344CB8AC3E}">
        <p14:creationId xmlns:p14="http://schemas.microsoft.com/office/powerpoint/2010/main" xmlns="" val="311409187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851</TotalTime>
  <Words>1065</Words>
  <Application>Microsoft Office PowerPoint</Application>
  <PresentationFormat>Προσαρμογή</PresentationFormat>
  <Paragraphs>220</Paragraphs>
  <Slides>26</Slides>
  <Notes>13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27" baseType="lpstr">
      <vt:lpstr>Custom</vt:lpstr>
      <vt:lpstr> Οργανισμοί και επαγγελματική εξουθένωση:Στρατηγικές διαχείρισης για ένα υγιές εργασιακό περιβάλλον   Δρ Αντώνιος Γκανάς MSc MBA PhD Postdoc Μέλος ΣΕΠ ΕΑΠ</vt:lpstr>
      <vt:lpstr>Επαγγελματική  Εξουθένωση</vt:lpstr>
      <vt:lpstr>Διαφάνεια 3</vt:lpstr>
      <vt:lpstr>Διαφάνεια 4</vt:lpstr>
      <vt:lpstr>Διαφάνεια 5</vt:lpstr>
      <vt:lpstr>Ιστορίες που ακούμε</vt:lpstr>
      <vt:lpstr>Ιστορίες που ακούμε</vt:lpstr>
      <vt:lpstr>Ιστορίες που ακούμε</vt:lpstr>
      <vt:lpstr>Ιστορίες που ακούμε</vt:lpstr>
      <vt:lpstr>Ιστορίες που ακούμε</vt:lpstr>
      <vt:lpstr>Διαφάνεια 11</vt:lpstr>
      <vt:lpstr>Διαφάνεια 12</vt:lpstr>
      <vt:lpstr>Διαφάνεια 13</vt:lpstr>
      <vt:lpstr>Drivers for Change (παράγοντες αλλαγής)</vt:lpstr>
      <vt:lpstr>Drivers for Change</vt:lpstr>
      <vt:lpstr>Drivers for Change</vt:lpstr>
      <vt:lpstr>Διαφάνεια 17</vt:lpstr>
      <vt:lpstr>Διαφάνεια 18</vt:lpstr>
      <vt:lpstr>Διαφάνεια 19</vt:lpstr>
      <vt:lpstr>Γρήγορες νίκες: σαφείς προτεραιότητες, κανόνες επικοινωνίας, μικρά breaks, peer support. • Μεσοπρόθεσμα: ανακατανομή πόρων, αναγνώριση/βραβεία, mentoring. • Μακροπρόθεσμα: ψηφιακός μετασχηματισμός διαδικασιών, redesign θέσεων, κουλτούρα δικαιοσύνης.</vt:lpstr>
      <vt:lpstr>Διαφάνεια 21</vt:lpstr>
      <vt:lpstr>        Στρατηγικές διαχείρισης</vt:lpstr>
      <vt:lpstr>        Στρατηγικές διαχείρισης</vt:lpstr>
      <vt:lpstr>        Στρατηγικές διαχείρισης</vt:lpstr>
      <vt:lpstr>Διαφάνεια 25</vt:lpstr>
      <vt:lpstr>Επαγγελματική Εξουθένωση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R&amp;D and Research Governance   The National Context – UK The Local Context-BHR Evidence based Dr Anthony Ganas Deputy Director for R&amp;D Barking Havering &amp; Redbridge Hospitals NHS Trust</dc:title>
  <dc:creator>user</dc:creator>
  <cp:lastModifiedBy>User</cp:lastModifiedBy>
  <cp:revision>33</cp:revision>
  <dcterms:modified xsi:type="dcterms:W3CDTF">2025-11-07T21:28:08Z</dcterms:modified>
</cp:coreProperties>
</file>